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sldIdLst>
    <p:sldId id="256" r:id="rId5"/>
    <p:sldId id="262" r:id="rId6"/>
    <p:sldId id="371" r:id="rId7"/>
    <p:sldId id="372" r:id="rId8"/>
    <p:sldId id="380" r:id="rId9"/>
    <p:sldId id="373" r:id="rId10"/>
    <p:sldId id="375" r:id="rId11"/>
    <p:sldId id="374" r:id="rId12"/>
    <p:sldId id="377" r:id="rId13"/>
    <p:sldId id="378" r:id="rId14"/>
    <p:sldId id="376" r:id="rId15"/>
    <p:sldId id="379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07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5"/>
    <p:restoredTop sz="95070"/>
  </p:normalViewPr>
  <p:slideViewPr>
    <p:cSldViewPr snapToGrid="0" snapToObjects="1">
      <p:cViewPr varScale="1">
        <p:scale>
          <a:sx n="100" d="100"/>
          <a:sy n="100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549EBE81-76C1-E345-8654-631E0EF312A5}"/>
    <pc:docChg chg="custSel modSld">
      <pc:chgData name="Meehan, Conor" userId="f0efb965-348a-45f4-b123-bfc38a018e6c" providerId="ADAL" clId="{549EBE81-76C1-E345-8654-631E0EF312A5}" dt="2023-06-12T15:10:35.943" v="2" actId="27636"/>
      <pc:docMkLst>
        <pc:docMk/>
      </pc:docMkLst>
      <pc:sldChg chg="modSp mod">
        <pc:chgData name="Meehan, Conor" userId="f0efb965-348a-45f4-b123-bfc38a018e6c" providerId="ADAL" clId="{549EBE81-76C1-E345-8654-631E0EF312A5}" dt="2023-06-12T15:10:35.943" v="2" actId="27636"/>
        <pc:sldMkLst>
          <pc:docMk/>
          <pc:sldMk cId="133392737" sldId="276"/>
        </pc:sldMkLst>
        <pc:spChg chg="mod">
          <ac:chgData name="Meehan, Conor" userId="f0efb965-348a-45f4-b123-bfc38a018e6c" providerId="ADAL" clId="{549EBE81-76C1-E345-8654-631E0EF312A5}" dt="2023-06-12T15:10:35.943" v="2" actId="27636"/>
          <ac:spMkLst>
            <pc:docMk/>
            <pc:sldMk cId="133392737" sldId="276"/>
            <ac:spMk id="7" creationId="{9476F7CE-AF6C-7984-376A-C0149550D5D2}"/>
          </ac:spMkLst>
        </pc:spChg>
      </pc:sldChg>
      <pc:sldChg chg="modSp mod">
        <pc:chgData name="Meehan, Conor" userId="f0efb965-348a-45f4-b123-bfc38a018e6c" providerId="ADAL" clId="{549EBE81-76C1-E345-8654-631E0EF312A5}" dt="2023-05-31T14:00:18.786" v="0" actId="20577"/>
        <pc:sldMkLst>
          <pc:docMk/>
          <pc:sldMk cId="918799015" sldId="295"/>
        </pc:sldMkLst>
        <pc:spChg chg="mod">
          <ac:chgData name="Meehan, Conor" userId="f0efb965-348a-45f4-b123-bfc38a018e6c" providerId="ADAL" clId="{549EBE81-76C1-E345-8654-631E0EF312A5}" dt="2023-05-31T14:00:18.786" v="0" actId="20577"/>
          <ac:spMkLst>
            <pc:docMk/>
            <pc:sldMk cId="918799015" sldId="295"/>
            <ac:spMk id="2" creationId="{1154DFE8-7E94-7D42-8F57-AE1BC6C92109}"/>
          </ac:spMkLst>
        </pc:sp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1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6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2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1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14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7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07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79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8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29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0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7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4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31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90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4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6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32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3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9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0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44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nl-BE" sz="4400" dirty="0"/>
              <a:t>An Introduction To Phylogeny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Conor Meehan (he/they)</a:t>
            </a:r>
          </a:p>
          <a:p>
            <a:r>
              <a:rPr lang="en-US" dirty="0" err="1"/>
              <a:t>conor.meehan@ntu.ac.uk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con_meehan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nodes terminology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nl-BE" dirty="0"/>
              <a:t>Bifurcating</a:t>
            </a:r>
          </a:p>
          <a:p>
            <a:pPr lvl="1"/>
            <a:r>
              <a:rPr lang="nl-BE" dirty="0"/>
              <a:t>A node that connects only 2 branches</a:t>
            </a:r>
          </a:p>
          <a:p>
            <a:endParaRPr lang="nl-BE" dirty="0"/>
          </a:p>
          <a:p>
            <a:r>
              <a:rPr lang="nl-BE" dirty="0"/>
              <a:t>Multifurcating (polytomy)</a:t>
            </a:r>
          </a:p>
          <a:p>
            <a:pPr lvl="1"/>
            <a:r>
              <a:rPr lang="nl-BE" dirty="0"/>
              <a:t>A node in a tree which connects more than two branches</a:t>
            </a:r>
          </a:p>
          <a:p>
            <a:endParaRPr lang="nl-BE" dirty="0"/>
          </a:p>
          <a:p>
            <a:r>
              <a:rPr lang="nl-BE" dirty="0"/>
              <a:t>In-group/out-group</a:t>
            </a:r>
          </a:p>
          <a:p>
            <a:pPr lvl="1"/>
            <a:r>
              <a:rPr lang="nl-BE" dirty="0"/>
              <a:t>In-group is the set of taxa of interest. Assumed to be monophyletic</a:t>
            </a:r>
          </a:p>
          <a:p>
            <a:pPr lvl="1"/>
            <a:r>
              <a:rPr lang="nl-BE" dirty="0"/>
              <a:t>Out-group is a related set of taxa to the in-group, used for rooting</a:t>
            </a:r>
          </a:p>
        </p:txBody>
      </p:sp>
    </p:spTree>
    <p:extLst>
      <p:ext uri="{BB962C8B-B14F-4D97-AF65-F5344CB8AC3E}">
        <p14:creationId xmlns:p14="http://schemas.microsoft.com/office/powerpoint/2010/main" val="200779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nodes terminology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A6FAE-356D-BFE5-83B9-9028CD07B636}"/>
              </a:ext>
            </a:extLst>
          </p:cNvPr>
          <p:cNvGrpSpPr/>
          <p:nvPr/>
        </p:nvGrpSpPr>
        <p:grpSpPr>
          <a:xfrm>
            <a:off x="2665516" y="1644525"/>
            <a:ext cx="8154884" cy="5028181"/>
            <a:chOff x="900216" y="704726"/>
            <a:chExt cx="6493700" cy="4250840"/>
          </a:xfrm>
        </p:grpSpPr>
        <p:pic>
          <p:nvPicPr>
            <p:cNvPr id="9" name="Picture 8" descr="njEx2.pdf">
              <a:extLst>
                <a:ext uri="{FF2B5EF4-FFF2-40B4-BE49-F238E27FC236}">
                  <a16:creationId xmlns:a16="http://schemas.microsoft.com/office/drawing/2014/main" id="{24C53F0D-E5D7-B5DB-91EE-5470B042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216" y="704726"/>
              <a:ext cx="4823912" cy="3942357"/>
            </a:xfrm>
            <a:prstGeom prst="rect">
              <a:avLst/>
            </a:prstGeom>
          </p:spPr>
        </p:pic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EC05B7E1-7C11-2991-986D-5E6FEB2085A5}"/>
                </a:ext>
              </a:extLst>
            </p:cNvPr>
            <p:cNvSpPr/>
            <p:nvPr/>
          </p:nvSpPr>
          <p:spPr bwMode="auto">
            <a:xfrm>
              <a:off x="5730247" y="712912"/>
              <a:ext cx="304800" cy="322699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D76F1845-9EFD-3C7A-7736-32950570FB2E}"/>
                </a:ext>
              </a:extLst>
            </p:cNvPr>
            <p:cNvSpPr/>
            <p:nvPr/>
          </p:nvSpPr>
          <p:spPr bwMode="auto">
            <a:xfrm>
              <a:off x="3807907" y="4187427"/>
              <a:ext cx="304800" cy="4572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428886-BC6D-E48F-90CC-C91090BB89A6}"/>
                </a:ext>
              </a:extLst>
            </p:cNvPr>
            <p:cNvSpPr txBox="1"/>
            <p:nvPr/>
          </p:nvSpPr>
          <p:spPr>
            <a:xfrm>
              <a:off x="1964411" y="735946"/>
              <a:ext cx="2261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Multifurcating node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B7307D-CCEC-A2EC-C7D0-8D129D559451}"/>
                </a:ext>
              </a:extLst>
            </p:cNvPr>
            <p:cNvSpPr txBox="1"/>
            <p:nvPr/>
          </p:nvSpPr>
          <p:spPr>
            <a:xfrm>
              <a:off x="1981859" y="2633913"/>
              <a:ext cx="1901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Bifurcating node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96E689F-6503-C5B1-E557-4BC56FF11FAB}"/>
                </a:ext>
              </a:extLst>
            </p:cNvPr>
            <p:cNvCxnSpPr/>
            <p:nvPr/>
          </p:nvCxnSpPr>
          <p:spPr bwMode="auto">
            <a:xfrm>
              <a:off x="3635708" y="3078750"/>
              <a:ext cx="6096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C74277-BC92-A136-F32C-AF26019F7CD5}"/>
                </a:ext>
              </a:extLst>
            </p:cNvPr>
            <p:cNvCxnSpPr/>
            <p:nvPr/>
          </p:nvCxnSpPr>
          <p:spPr bwMode="auto">
            <a:xfrm>
              <a:off x="3807907" y="1227729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AC71EA-F8FC-5562-A43A-076B77BB7E94}"/>
                </a:ext>
              </a:extLst>
            </p:cNvPr>
            <p:cNvSpPr txBox="1"/>
            <p:nvPr/>
          </p:nvSpPr>
          <p:spPr>
            <a:xfrm>
              <a:off x="6322084" y="2126353"/>
              <a:ext cx="1071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In-group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7A909D-A1B0-565B-83B4-C0F33E8EEF45}"/>
                </a:ext>
              </a:extLst>
            </p:cNvPr>
            <p:cNvSpPr txBox="1"/>
            <p:nvPr/>
          </p:nvSpPr>
          <p:spPr>
            <a:xfrm>
              <a:off x="4265107" y="3939903"/>
              <a:ext cx="1839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Out-group</a:t>
              </a:r>
            </a:p>
            <a:p>
              <a:r>
                <a:rPr lang="en-US" sz="2000" dirty="0">
                  <a:latin typeface="Calibri"/>
                  <a:cs typeface="Calibri"/>
                </a:rPr>
                <a:t>(if we only used </a:t>
              </a:r>
            </a:p>
            <a:p>
              <a:r>
                <a:rPr lang="en-US" sz="2000" dirty="0">
                  <a:latin typeface="Calibri"/>
                  <a:cs typeface="Calibri"/>
                </a:rPr>
                <a:t>it to place root)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98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70395-7FDD-E1DD-9ED8-0EFDDDA1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24" y="1222626"/>
            <a:ext cx="4567376" cy="47632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In-group vs out-group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3A52C5D5-90D0-32A1-CE7A-2E86C623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4092028" cy="5140548"/>
          </a:xfrm>
        </p:spPr>
        <p:txBody>
          <a:bodyPr>
            <a:normAutofit/>
          </a:bodyPr>
          <a:lstStyle/>
          <a:p>
            <a:r>
              <a:rPr lang="nl-BE" dirty="0"/>
              <a:t>Research into L8 and its relationshop to L1-L7</a:t>
            </a:r>
          </a:p>
          <a:p>
            <a:pPr lvl="1"/>
            <a:r>
              <a:rPr lang="nl-BE" dirty="0"/>
              <a:t>In-group</a:t>
            </a:r>
          </a:p>
          <a:p>
            <a:r>
              <a:rPr lang="nl-BE" dirty="0"/>
              <a:t>M. canettii used as outgroup</a:t>
            </a:r>
          </a:p>
          <a:p>
            <a:pPr lvl="1"/>
            <a:r>
              <a:rPr lang="nl-BE" dirty="0"/>
              <a:t>Allows us to see placement of L8 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AFCD9-1A63-2F4F-B526-0C2B94845F3F}"/>
              </a:ext>
            </a:extLst>
          </p:cNvPr>
          <p:cNvSpPr txBox="1"/>
          <p:nvPr/>
        </p:nvSpPr>
        <p:spPr>
          <a:xfrm>
            <a:off x="10016404" y="6427520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/>
                <a:cs typeface="Calibri"/>
              </a:rPr>
              <a:t>Ngabonziza</a:t>
            </a:r>
            <a:r>
              <a:rPr lang="en-US" sz="1100" dirty="0">
                <a:latin typeface="Calibri"/>
                <a:cs typeface="Calibri"/>
              </a:rPr>
              <a:t> et al, Nat Comms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9F7A5-5071-874D-F314-B6CE30F9E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557"/>
          <a:stretch/>
        </p:blipFill>
        <p:spPr>
          <a:xfrm>
            <a:off x="0" y="4203071"/>
            <a:ext cx="7957598" cy="1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Tasks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nl-BE" dirty="0"/>
              <a:t>Do sampled taxa sit at the end of internal or external branches of a phylogenetic tree?</a:t>
            </a:r>
          </a:p>
          <a:p>
            <a:endParaRPr lang="nl-BE" dirty="0"/>
          </a:p>
          <a:p>
            <a:r>
              <a:rPr lang="nl-BE" dirty="0"/>
              <a:t>What does monophyletic mean?</a:t>
            </a:r>
          </a:p>
          <a:p>
            <a:endParaRPr lang="nl-BE" dirty="0"/>
          </a:p>
          <a:p>
            <a:r>
              <a:rPr lang="nl-BE" dirty="0"/>
              <a:t>How many offspring does a bifurcating node have?</a:t>
            </a:r>
          </a:p>
          <a:p>
            <a:endParaRPr lang="nl-BE" dirty="0"/>
          </a:p>
          <a:p>
            <a:r>
              <a:rPr lang="nl-BE" dirty="0"/>
              <a:t>How do you write this tree in newick format?</a:t>
            </a:r>
          </a:p>
          <a:p>
            <a:pPr lvl="1"/>
            <a:r>
              <a:rPr lang="nl-BE" dirty="0"/>
              <a:t>I.e. using the ( X, Y ) format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30" name="Picture 6" descr="Types of phylogenetic trees. | Learn Science at Scitable">
            <a:extLst>
              <a:ext uri="{FF2B5EF4-FFF2-40B4-BE49-F238E27FC236}">
                <a16:creationId xmlns:a16="http://schemas.microsoft.com/office/drawing/2014/main" id="{0099BD9A-7DD0-B18C-5D07-844850B8B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9" r="32973"/>
          <a:stretch/>
        </p:blipFill>
        <p:spPr bwMode="auto">
          <a:xfrm>
            <a:off x="7720952" y="4160827"/>
            <a:ext cx="222271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How do we create a phylogeny?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nl-BE" dirty="0"/>
              <a:t>Use an optimality criterion to define how we measure the fit of the data to a solution</a:t>
            </a:r>
          </a:p>
          <a:p>
            <a:endParaRPr lang="nl-BE" dirty="0"/>
          </a:p>
          <a:p>
            <a:r>
              <a:rPr lang="nl-BE" dirty="0"/>
              <a:t>Tree-search method: how do we decide between possible solutions?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Simplest is parsimony </a:t>
            </a:r>
          </a:p>
          <a:p>
            <a:pPr lvl="1"/>
            <a:r>
              <a:rPr lang="nl-BE" dirty="0"/>
              <a:t>Referred to as non-parametric</a:t>
            </a:r>
          </a:p>
          <a:p>
            <a:pPr lvl="1"/>
            <a:r>
              <a:rPr lang="nl-BE" dirty="0"/>
              <a:t>The tree that represents the minimum number of character changes between taxa is the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162806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A morphological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DFDF0C-FF93-C92C-8221-F3824AE6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73944"/>
              </p:ext>
            </p:extLst>
          </p:nvPr>
        </p:nvGraphicFramePr>
        <p:xfrm>
          <a:off x="827582" y="1635646"/>
          <a:ext cx="10157916" cy="374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Lamprey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Antelope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Bald eagle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Alligator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Sea bass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Lungs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Jaws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Feathers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Gizzard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r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86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A morphological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DFDF0C-FF93-C92C-8221-F3824AE6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91884"/>
              </p:ext>
            </p:extLst>
          </p:nvPr>
        </p:nvGraphicFramePr>
        <p:xfrm>
          <a:off x="827582" y="1635646"/>
          <a:ext cx="10157916" cy="374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2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Lamprey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Antelope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Bald eagle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Alligator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Sea bass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Lungs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Jaws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Feathers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Gizzard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0" dirty="0">
                          <a:latin typeface="+mn-lt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2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morphological parsimony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3" name="Picture 2" descr="https://cdn.kastatic.org/ka-perseus-images/491900ea3016ffa58693d3a4a8b594706661f648.png">
            <a:extLst>
              <a:ext uri="{FF2B5EF4-FFF2-40B4-BE49-F238E27FC236}">
                <a16:creationId xmlns:a16="http://schemas.microsoft.com/office/drawing/2014/main" id="{6F292F18-AE39-5B4E-EB26-4C9B78B6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79" y="1663700"/>
            <a:ext cx="7904038" cy="47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0AF4F-EECD-9378-D209-E4CF6F11743B}"/>
              </a:ext>
            </a:extLst>
          </p:cNvPr>
          <p:cNvSpPr txBox="1"/>
          <p:nvPr/>
        </p:nvSpPr>
        <p:spPr>
          <a:xfrm>
            <a:off x="2882525" y="6413602"/>
            <a:ext cx="7163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alibri"/>
              </a:rPr>
              <a:t>https://www.khanacademy.org/science/biology/her/tree-of-life/a/building-an-evolutionary-tree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191405-A49F-1B49-849A-4DC5608F0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441074"/>
          </a:xfrm>
        </p:spPr>
        <p:txBody>
          <a:bodyPr>
            <a:normAutofit fontScale="92500"/>
          </a:bodyPr>
          <a:lstStyle/>
          <a:p>
            <a:r>
              <a:rPr lang="nl-BE" sz="2400" dirty="0"/>
              <a:t>Parsimony looks for the least amount of changes that explain the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51535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A morphological parsimony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0AF4F-EECD-9378-D209-E4CF6F11743B}"/>
              </a:ext>
            </a:extLst>
          </p:cNvPr>
          <p:cNvSpPr txBox="1"/>
          <p:nvPr/>
        </p:nvSpPr>
        <p:spPr>
          <a:xfrm>
            <a:off x="2882525" y="6413602"/>
            <a:ext cx="7163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alibri"/>
              </a:rPr>
              <a:t>https://www.khanacademy.org/science/biology/her/tree-of-life/a/building-an-evolutionary-tree</a:t>
            </a:r>
            <a:endParaRPr lang="en-US" sz="1000" dirty="0">
              <a:latin typeface="Calibri"/>
              <a:cs typeface="Calibri"/>
            </a:endParaRPr>
          </a:p>
        </p:txBody>
      </p:sp>
      <p:pic>
        <p:nvPicPr>
          <p:cNvPr id="5" name="Picture 2" descr="https://cdn.kastatic.org/ka-perseus-images/74878b775438cc2b9b4388eefaa60af1f262b3fc.png">
            <a:extLst>
              <a:ext uri="{FF2B5EF4-FFF2-40B4-BE49-F238E27FC236}">
                <a16:creationId xmlns:a16="http://schemas.microsoft.com/office/drawing/2014/main" id="{88E55674-F10A-8135-FB5E-48DCA21F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5535"/>
            <a:ext cx="7962900" cy="46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567C17-B261-3382-DEDF-C2FDBB85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441074"/>
          </a:xfrm>
        </p:spPr>
        <p:txBody>
          <a:bodyPr>
            <a:normAutofit fontScale="92500"/>
          </a:bodyPr>
          <a:lstStyle/>
          <a:p>
            <a:r>
              <a:rPr lang="nl-BE" sz="2400" dirty="0"/>
              <a:t>Parsimony looks for the least amount of changes that explain the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3123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The primary problem with parsimony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0AF4F-EECD-9378-D209-E4CF6F11743B}"/>
              </a:ext>
            </a:extLst>
          </p:cNvPr>
          <p:cNvSpPr txBox="1"/>
          <p:nvPr/>
        </p:nvSpPr>
        <p:spPr>
          <a:xfrm>
            <a:off x="2882525" y="6413602"/>
            <a:ext cx="7163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alibri"/>
              </a:rPr>
              <a:t>https://www.khanacademy.org/science/biology/her/tree-of-life/a/building-an-evolutionary-tree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567C17-B261-3382-DEDF-C2FDBB85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923674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Convergent evolution: the evolution of the same trait multiple times</a:t>
            </a:r>
          </a:p>
          <a:p>
            <a:r>
              <a:rPr lang="nl-BE" sz="2400" dirty="0"/>
              <a:t>E.g. wings in bats and birds</a:t>
            </a:r>
          </a:p>
        </p:txBody>
      </p:sp>
      <p:pic>
        <p:nvPicPr>
          <p:cNvPr id="9" name="Picture 2" descr="https://cdn.kastatic.org/ka-perseus-images/f025da03ae76a255c7c2743ef5748aefe6e7aab8.png">
            <a:extLst>
              <a:ext uri="{FF2B5EF4-FFF2-40B4-BE49-F238E27FC236}">
                <a16:creationId xmlns:a16="http://schemas.microsoft.com/office/drawing/2014/main" id="{22C69863-D669-DB9D-3977-58E0C21E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40" y="2146300"/>
            <a:ext cx="5549959" cy="42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77500" lnSpcReduction="20000"/>
          </a:bodyPr>
          <a:lstStyle/>
          <a:p>
            <a:r>
              <a:rPr lang="nl-BE" sz="2800" dirty="0"/>
              <a:t>Identify the various sections of a phylogenetic tree</a:t>
            </a:r>
          </a:p>
          <a:p>
            <a:endParaRPr lang="nl-BE" sz="2800" dirty="0"/>
          </a:p>
          <a:p>
            <a:r>
              <a:rPr lang="nl-BE" sz="2800" dirty="0"/>
              <a:t>Define various phylogenetic terminology</a:t>
            </a:r>
          </a:p>
          <a:p>
            <a:endParaRPr lang="nl-BE" sz="2800" dirty="0"/>
          </a:p>
          <a:p>
            <a:r>
              <a:rPr lang="nl-BE" sz="2800" dirty="0"/>
              <a:t>Describe the process of parsimony tree building</a:t>
            </a:r>
          </a:p>
          <a:p>
            <a:endParaRPr lang="nl-BE" sz="2800" dirty="0"/>
          </a:p>
          <a:p>
            <a:r>
              <a:rPr lang="nl-BE" sz="2800" dirty="0"/>
              <a:t>Translate a distance matrix into a phylogeny</a:t>
            </a:r>
          </a:p>
          <a:p>
            <a:endParaRPr lang="nl-BE" sz="2800" dirty="0"/>
          </a:p>
          <a:p>
            <a:r>
              <a:rPr lang="nl-BE" sz="2800" dirty="0"/>
              <a:t>Discuss the drawbacks of non- and semi-parametric phylogenetic methods</a:t>
            </a:r>
          </a:p>
          <a:p>
            <a:endParaRPr lang="nl-BE" sz="2800" dirty="0"/>
          </a:p>
          <a:p>
            <a:r>
              <a:rPr lang="nl-BE" sz="2800" dirty="0"/>
              <a:t>Describe the process of tree space searching</a:t>
            </a:r>
          </a:p>
          <a:p>
            <a:endParaRPr lang="nl-BE" sz="2800" dirty="0"/>
          </a:p>
          <a:p>
            <a:r>
              <a:rPr lang="nl-BE" sz="2800" dirty="0"/>
              <a:t>Recognise the maximum likelihood and bootstrap approaches</a:t>
            </a:r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Use of molecular data in phylogenetics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Phylogeny is most often undertaken using molecular data</a:t>
            </a:r>
          </a:p>
          <a:p>
            <a:pPr lvl="1"/>
            <a:r>
              <a:rPr lang="nl-BE" dirty="0"/>
              <a:t>Nucleotides/DNA sequence (sometimes RNA sequences)</a:t>
            </a:r>
          </a:p>
          <a:p>
            <a:pPr lvl="1"/>
            <a:r>
              <a:rPr lang="nl-BE" dirty="0"/>
              <a:t>Amino acids/Protein sequence</a:t>
            </a:r>
          </a:p>
          <a:p>
            <a:r>
              <a:rPr lang="nl-BE" sz="2400" dirty="0"/>
              <a:t>Less sensitive to convergent evolution </a:t>
            </a:r>
          </a:p>
          <a:p>
            <a:r>
              <a:rPr lang="nl-BE" sz="2400" dirty="0"/>
              <a:t>Parsimony also can be used on molecular data</a:t>
            </a:r>
          </a:p>
          <a:p>
            <a:pPr lvl="1"/>
            <a:r>
              <a:rPr lang="nl-BE" dirty="0"/>
              <a:t>Use G, T, C, A or amino acids as the characters</a:t>
            </a:r>
          </a:p>
          <a:p>
            <a:pPr lvl="1"/>
            <a:r>
              <a:rPr lang="nl-BE" dirty="0"/>
              <a:t>Fine on very closely related isolates (e.g. local transmission cluster seperated by a couple of SNPs)</a:t>
            </a:r>
          </a:p>
          <a:p>
            <a:r>
              <a:rPr lang="nl-BE" sz="2400" dirty="0"/>
              <a:t>Early tree building used distance based methods</a:t>
            </a:r>
          </a:p>
          <a:p>
            <a:pPr lvl="1"/>
            <a:r>
              <a:rPr lang="nl-BE" dirty="0"/>
              <a:t>Semi-parametric</a:t>
            </a:r>
          </a:p>
          <a:p>
            <a:pPr lvl="1"/>
            <a:r>
              <a:rPr lang="nl-BE" dirty="0"/>
              <a:t>Get a distance between 2 sequences</a:t>
            </a:r>
          </a:p>
          <a:p>
            <a:pPr lvl="1"/>
            <a:r>
              <a:rPr lang="nl-BE" dirty="0"/>
              <a:t>Sequences with shortest distance are most related</a:t>
            </a:r>
          </a:p>
          <a:p>
            <a:pPr lvl="1"/>
            <a:r>
              <a:rPr lang="nl-BE" dirty="0"/>
              <a:t>Most often uses UPGMA or neighbour joining method</a:t>
            </a:r>
          </a:p>
          <a:p>
            <a:pPr lvl="1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84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UPGMA (sequences)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E86D4ED-0154-016C-D97B-3C3011DE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138" y="1579240"/>
            <a:ext cx="3857724" cy="4656459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4800" kern="0" dirty="0">
                <a:latin typeface="Courier"/>
                <a:cs typeface="Courier"/>
              </a:rPr>
              <a:t>S1: </a:t>
            </a:r>
            <a:r>
              <a:rPr lang="en-US" sz="48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48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48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48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4800" kern="0" dirty="0">
                <a:latin typeface="Courier"/>
                <a:cs typeface="Courier"/>
              </a:rPr>
              <a:t>S2: </a:t>
            </a:r>
            <a:r>
              <a:rPr lang="en-US" sz="48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48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4800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sz="4800" kern="0" dirty="0">
              <a:latin typeface="Courier"/>
              <a:cs typeface="Courier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4800" kern="0" dirty="0">
                <a:latin typeface="Courier"/>
                <a:cs typeface="Courier"/>
              </a:rPr>
              <a:t>S3: </a:t>
            </a:r>
            <a:r>
              <a:rPr lang="en-US" sz="4800" kern="0" dirty="0">
                <a:solidFill>
                  <a:srgbClr val="FF0000"/>
                </a:solidFill>
                <a:latin typeface="Courier"/>
                <a:cs typeface="Courier"/>
              </a:rPr>
              <a:t>TTTT</a:t>
            </a:r>
            <a:r>
              <a:rPr lang="en-US" sz="48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4800" kern="0" dirty="0">
              <a:latin typeface="Courier"/>
              <a:cs typeface="Courier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4800" kern="0" dirty="0">
                <a:latin typeface="Courier"/>
                <a:cs typeface="Courier"/>
              </a:rPr>
              <a:t>S4: </a:t>
            </a:r>
            <a:r>
              <a:rPr lang="en-US" sz="48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48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48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48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4800" kern="0" dirty="0">
              <a:latin typeface="Courier"/>
              <a:cs typeface="Courier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4800" kern="0" dirty="0">
                <a:latin typeface="Courier"/>
                <a:cs typeface="Courier"/>
              </a:rPr>
              <a:t>S5: </a:t>
            </a:r>
            <a:r>
              <a:rPr lang="en-US" sz="4800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sz="48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48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48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nl-BE" sz="4800" kern="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7430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UPGMA (distance matrix)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FBB34A-627D-0C9B-8B65-51980B681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167521"/>
              </p:ext>
            </p:extLst>
          </p:nvPr>
        </p:nvGraphicFramePr>
        <p:xfrm>
          <a:off x="925394" y="2525235"/>
          <a:ext cx="9628308" cy="3014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49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BD33126-A681-4236-FABF-989C82BF9CA1}"/>
              </a:ext>
            </a:extLst>
          </p:cNvPr>
          <p:cNvSpPr txBox="1">
            <a:spLocks/>
          </p:cNvSpPr>
          <p:nvPr/>
        </p:nvSpPr>
        <p:spPr bwMode="auto">
          <a:xfrm>
            <a:off x="10102196" y="721733"/>
            <a:ext cx="1912004" cy="15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S1: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S2: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S3: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TTTT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S4: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S5: </a:t>
            </a:r>
            <a:r>
              <a:rPr lang="en-US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nl-BE" kern="0" dirty="0">
              <a:latin typeface="Courier"/>
              <a:cs typeface="Courie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A794D7-5B35-104E-8A75-12E5CEC23362}"/>
              </a:ext>
            </a:extLst>
          </p:cNvPr>
          <p:cNvSpPr/>
          <p:nvPr/>
        </p:nvSpPr>
        <p:spPr>
          <a:xfrm>
            <a:off x="1107224" y="5767271"/>
            <a:ext cx="1051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Note: count as differences, not as number of characters in common</a:t>
            </a:r>
          </a:p>
          <a:p>
            <a:r>
              <a:rPr lang="nl-BE" dirty="0"/>
              <a:t>Dissimilarity is differences/total sites</a:t>
            </a:r>
          </a:p>
        </p:txBody>
      </p:sp>
    </p:spTree>
    <p:extLst>
      <p:ext uri="{BB962C8B-B14F-4D97-AF65-F5344CB8AC3E}">
        <p14:creationId xmlns:p14="http://schemas.microsoft.com/office/powerpoint/2010/main" val="250837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UPGMA (filled distance matrix)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FBB34A-627D-0C9B-8B65-51980B681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806174"/>
              </p:ext>
            </p:extLst>
          </p:nvPr>
        </p:nvGraphicFramePr>
        <p:xfrm>
          <a:off x="925394" y="2525235"/>
          <a:ext cx="9628308" cy="3014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4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49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BD33126-A681-4236-FABF-989C82BF9CA1}"/>
              </a:ext>
            </a:extLst>
          </p:cNvPr>
          <p:cNvSpPr txBox="1">
            <a:spLocks/>
          </p:cNvSpPr>
          <p:nvPr/>
        </p:nvSpPr>
        <p:spPr bwMode="auto">
          <a:xfrm>
            <a:off x="10102196" y="721733"/>
            <a:ext cx="1912004" cy="15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S1: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S2: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S3: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TTTT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S4: 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kern="0" dirty="0">
                <a:latin typeface="Courier"/>
                <a:cs typeface="Courier"/>
              </a:rPr>
              <a:t>S5: </a:t>
            </a:r>
            <a:r>
              <a:rPr lang="en-US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nl-BE" kern="0" dirty="0">
              <a:latin typeface="Courier"/>
              <a:cs typeface="Courie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A794D7-5B35-104E-8A75-12E5CEC23362}"/>
              </a:ext>
            </a:extLst>
          </p:cNvPr>
          <p:cNvSpPr/>
          <p:nvPr/>
        </p:nvSpPr>
        <p:spPr>
          <a:xfrm>
            <a:off x="1107224" y="5767271"/>
            <a:ext cx="1051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Note: count as differences, not as number of characters in common</a:t>
            </a:r>
          </a:p>
          <a:p>
            <a:r>
              <a:rPr lang="nl-BE" dirty="0"/>
              <a:t>Dissimilarity is differences/total sites</a:t>
            </a:r>
          </a:p>
        </p:txBody>
      </p:sp>
    </p:spTree>
    <p:extLst>
      <p:ext uri="{BB962C8B-B14F-4D97-AF65-F5344CB8AC3E}">
        <p14:creationId xmlns:p14="http://schemas.microsoft.com/office/powerpoint/2010/main" val="10692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UPGMA tree building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nl-BE" sz="2400" dirty="0"/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Start with every sequence in its own cluster</a:t>
            </a:r>
          </a:p>
          <a:p>
            <a:pPr marL="457200" indent="-457200">
              <a:buFont typeface="+mj-lt"/>
              <a:buAutoNum type="arabicPeriod"/>
            </a:pPr>
            <a:endParaRPr lang="nl-BE" sz="2400" dirty="0"/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Select the smallest distance between clusters</a:t>
            </a:r>
          </a:p>
          <a:p>
            <a:pPr marL="781200" lvl="1" indent="-457200">
              <a:buFont typeface="+mj-lt"/>
              <a:buAutoNum type="alphaLcParenR"/>
            </a:pPr>
            <a:r>
              <a:rPr lang="nl-BE" sz="2200" dirty="0"/>
              <a:t>Create a new cluster by joining these two</a:t>
            </a:r>
          </a:p>
          <a:p>
            <a:pPr marL="781200" lvl="1" indent="-457200">
              <a:buFont typeface="+mj-lt"/>
              <a:buAutoNum type="alphaLcParenR"/>
            </a:pPr>
            <a:r>
              <a:rPr lang="nl-BE" sz="2200" dirty="0"/>
              <a:t>Branch lengths are distance/2</a:t>
            </a:r>
          </a:p>
          <a:p>
            <a:pPr marL="457200" indent="-457200">
              <a:buFont typeface="+mj-lt"/>
              <a:buAutoNum type="arabicPeriod"/>
            </a:pPr>
            <a:endParaRPr lang="nl-BE" sz="2400" dirty="0"/>
          </a:p>
          <a:p>
            <a:pPr marL="457200" indent="-457200">
              <a:buFont typeface="+mj-lt"/>
              <a:buAutoNum type="arabicPeriod"/>
            </a:pPr>
            <a:r>
              <a:rPr lang="nl-BE" sz="2400" dirty="0"/>
              <a:t>Get the distance from that cluster to all others</a:t>
            </a:r>
          </a:p>
          <a:p>
            <a:pPr marL="781200" lvl="1" indent="-457200">
              <a:buFont typeface="+mj-lt"/>
              <a:buAutoNum type="alphaLcParenR"/>
            </a:pPr>
            <a:r>
              <a:rPr lang="nl-BE" dirty="0"/>
              <a:t>Use a proportional average distance (i.e. using size of cluster*distance)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Repeat steps 2 and 3 until complete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We will do this in the hands on session</a:t>
            </a:r>
          </a:p>
          <a:p>
            <a:pPr lvl="1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4447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UPGMA tree building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 descr="njEx.pdf">
            <a:extLst>
              <a:ext uri="{FF2B5EF4-FFF2-40B4-BE49-F238E27FC236}">
                <a16:creationId xmlns:a16="http://schemas.microsoft.com/office/drawing/2014/main" id="{25D44E60-C818-01BA-3101-0A31F9D8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24" y="2384697"/>
            <a:ext cx="5116076" cy="4181129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B5E6BBA-555D-6635-0DE3-F90D9EC360A9}"/>
              </a:ext>
            </a:extLst>
          </p:cNvPr>
          <p:cNvSpPr txBox="1">
            <a:spLocks/>
          </p:cNvSpPr>
          <p:nvPr/>
        </p:nvSpPr>
        <p:spPr bwMode="auto">
          <a:xfrm>
            <a:off x="6789162" y="1640259"/>
            <a:ext cx="2209800" cy="20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S1: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S2: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sz="2400" kern="0" dirty="0">
              <a:latin typeface="Courier"/>
              <a:cs typeface="Courier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S3: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TTTT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400" kern="0" dirty="0">
              <a:latin typeface="Courier"/>
              <a:cs typeface="Courier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S4: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400" kern="0" dirty="0">
              <a:latin typeface="Courier"/>
              <a:cs typeface="Courier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S5: 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kumimoji="0" lang="nl-B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cs typeface="Courier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44C7B4B-39AB-927C-66A1-4188452E2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467044"/>
              </p:ext>
            </p:extLst>
          </p:nvPr>
        </p:nvGraphicFramePr>
        <p:xfrm>
          <a:off x="1244347" y="3646240"/>
          <a:ext cx="4940202" cy="2792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551656E3-F021-F00A-EA84-7EEF1AFB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065"/>
            <a:ext cx="6629400" cy="2792730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l-BE" dirty="0"/>
              <a:t>S1-S2 and S3-S4 are both smallest so randomly choose S1-S2</a:t>
            </a:r>
          </a:p>
          <a:p>
            <a:pPr marL="914400" lvl="1" indent="-457200">
              <a:buFont typeface="+mj-lt"/>
              <a:buAutoNum type="arabicPeriod"/>
            </a:pPr>
            <a:endParaRPr lang="nl-BE" dirty="0"/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New distances to S3 is (0.4+0.4)/2= 0.4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BE" dirty="0"/>
              <a:t>Repeat for all sequences</a:t>
            </a:r>
          </a:p>
          <a:p>
            <a:pPr marL="914400" lvl="1" indent="-457200">
              <a:buFont typeface="+mj-lt"/>
              <a:buAutoNum type="arabicPeriod"/>
            </a:pPr>
            <a:endParaRPr lang="nl-BE" dirty="0"/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Get smallest distance and repeat 1 and 2 to build entire tree</a:t>
            </a:r>
          </a:p>
          <a:p>
            <a:pPr marL="914400" lvl="1" indent="-457200">
              <a:buFont typeface="+mj-lt"/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950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UPGMA tree building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 descr="njEx.pdf">
            <a:extLst>
              <a:ext uri="{FF2B5EF4-FFF2-40B4-BE49-F238E27FC236}">
                <a16:creationId xmlns:a16="http://schemas.microsoft.com/office/drawing/2014/main" id="{25D44E60-C818-01BA-3101-0A31F9D8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24" y="2384697"/>
            <a:ext cx="5116076" cy="4181129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B5E6BBA-555D-6635-0DE3-F90D9EC360A9}"/>
              </a:ext>
            </a:extLst>
          </p:cNvPr>
          <p:cNvSpPr txBox="1">
            <a:spLocks/>
          </p:cNvSpPr>
          <p:nvPr/>
        </p:nvSpPr>
        <p:spPr bwMode="auto">
          <a:xfrm>
            <a:off x="6789162" y="1640259"/>
            <a:ext cx="2209800" cy="20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S1: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S2: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sz="2400" kern="0" dirty="0">
              <a:latin typeface="Courier"/>
              <a:cs typeface="Courier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S3: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TTTT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400" kern="0" dirty="0">
              <a:latin typeface="Courier"/>
              <a:cs typeface="Courier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S4: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400" kern="0" dirty="0">
              <a:latin typeface="Courier"/>
              <a:cs typeface="Courier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S5: 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kumimoji="0" lang="nl-B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cs typeface="Courier"/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551656E3-F021-F00A-EA84-7EEF1AFB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126273"/>
            <a:ext cx="5664200" cy="5287328"/>
          </a:xfrm>
        </p:spPr>
        <p:txBody>
          <a:bodyPr>
            <a:normAutofit/>
          </a:bodyPr>
          <a:lstStyle/>
          <a:p>
            <a:r>
              <a:rPr lang="nl-BE" sz="2400" dirty="0"/>
              <a:t>What about unobserved back mutations over long periods of time?</a:t>
            </a:r>
          </a:p>
          <a:p>
            <a:pPr lvl="1"/>
            <a:r>
              <a:rPr lang="nl-BE" sz="2000" dirty="0"/>
              <a:t>A-&gt;G-&gt;A in a sequence</a:t>
            </a:r>
          </a:p>
          <a:p>
            <a:pPr lvl="1"/>
            <a:r>
              <a:rPr lang="nl-BE" sz="2000" dirty="0"/>
              <a:t>Underestimated distances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Are all substitutions equal?</a:t>
            </a:r>
          </a:p>
          <a:p>
            <a:pPr lvl="1"/>
            <a:r>
              <a:rPr lang="nl-BE" sz="2000" dirty="0"/>
              <a:t>Some more likely than others</a:t>
            </a:r>
          </a:p>
          <a:p>
            <a:pPr lvl="2"/>
            <a:r>
              <a:rPr lang="nl-BE" sz="1800" dirty="0"/>
              <a:t>Transitions vs transversions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Need to correct distances</a:t>
            </a:r>
          </a:p>
          <a:p>
            <a:pPr lvl="1"/>
            <a:r>
              <a:rPr lang="nl-BE" sz="2100" dirty="0"/>
              <a:t>Use a model of evolution</a:t>
            </a:r>
          </a:p>
          <a:p>
            <a:pPr lvl="2"/>
            <a:r>
              <a:rPr lang="nl-BE" sz="1900" dirty="0"/>
              <a:t>See optional separate lecture</a:t>
            </a:r>
          </a:p>
        </p:txBody>
      </p:sp>
    </p:spTree>
    <p:extLst>
      <p:ext uri="{BB962C8B-B14F-4D97-AF65-F5344CB8AC3E}">
        <p14:creationId xmlns:p14="http://schemas.microsoft.com/office/powerpoint/2010/main" val="61207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Tasks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nl-BE" dirty="0"/>
              <a:t>Is parsimony a non-parametric or semi-parametric method?</a:t>
            </a:r>
          </a:p>
          <a:p>
            <a:endParaRPr lang="nl-BE" dirty="0"/>
          </a:p>
          <a:p>
            <a:r>
              <a:rPr lang="nl-BE" dirty="0"/>
              <a:t>What is the main drawback of parsimony methods?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Is UPGMA a non-parametric or semi-parametric method?</a:t>
            </a:r>
          </a:p>
          <a:p>
            <a:endParaRPr lang="nl-BE" dirty="0"/>
          </a:p>
          <a:p>
            <a:r>
              <a:rPr lang="nl-BE" dirty="0"/>
              <a:t>Do you pick the samples with the smallest or largest distance at each step of the distance approach?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60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Break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9272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Parametric methods of phylogenetic inference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495674"/>
          </a:xfrm>
        </p:spPr>
        <p:txBody>
          <a:bodyPr>
            <a:normAutofit/>
          </a:bodyPr>
          <a:lstStyle/>
          <a:p>
            <a:r>
              <a:rPr lang="nl-BE" sz="2400" dirty="0"/>
              <a:t>Previously seen methods take 2 sequences and calculate a distance and continue in a pairwise manner through the whole set of sequences</a:t>
            </a:r>
          </a:p>
          <a:p>
            <a:r>
              <a:rPr lang="nl-BE" sz="2400" dirty="0"/>
              <a:t>Parametric methods take a column in an alignment and calculate the optimality criterion per position in alignment</a:t>
            </a:r>
          </a:p>
          <a:p>
            <a:pPr lvl="1"/>
            <a:r>
              <a:rPr lang="nl-BE" sz="1800" dirty="0"/>
              <a:t>Positions are independent</a:t>
            </a:r>
          </a:p>
          <a:p>
            <a:r>
              <a:rPr lang="nl-BE" sz="2400" dirty="0"/>
              <a:t>There are two main parametric methods of phylogenetic inference:</a:t>
            </a:r>
          </a:p>
          <a:p>
            <a:pPr lvl="1"/>
            <a:r>
              <a:rPr lang="nl-BE" dirty="0"/>
              <a:t>Maximum likelihood</a:t>
            </a:r>
          </a:p>
          <a:p>
            <a:pPr lvl="1"/>
            <a:r>
              <a:rPr lang="nl-BE" dirty="0"/>
              <a:t>Bayesian analysis</a:t>
            </a:r>
          </a:p>
          <a:p>
            <a:r>
              <a:rPr lang="nl-BE" dirty="0"/>
              <a:t>Both methods:</a:t>
            </a:r>
          </a:p>
          <a:p>
            <a:pPr lvl="1"/>
            <a:r>
              <a:rPr lang="nl-BE" dirty="0"/>
              <a:t>Search tree space to find the best tree</a:t>
            </a:r>
          </a:p>
          <a:p>
            <a:pPr lvl="1"/>
            <a:r>
              <a:rPr lang="nl-BE" dirty="0"/>
              <a:t>Require an explicit model of evolution</a:t>
            </a:r>
          </a:p>
          <a:p>
            <a:pPr lvl="2"/>
            <a:r>
              <a:rPr lang="nl-BE" sz="1600" dirty="0"/>
              <a:t>Usually GTR</a:t>
            </a:r>
          </a:p>
          <a:p>
            <a:pPr lvl="1"/>
            <a:r>
              <a:rPr lang="nl-BE" dirty="0"/>
              <a:t>Can incorporate rate heterogeneity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514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What is a phylogeny?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pPr algn="just"/>
            <a:r>
              <a:rPr lang="nl-BE" dirty="0"/>
              <a:t>The evolutionary relationship between lineages</a:t>
            </a:r>
          </a:p>
          <a:p>
            <a:pPr algn="just"/>
            <a:endParaRPr lang="nl-BE" dirty="0"/>
          </a:p>
          <a:p>
            <a:pPr algn="just"/>
            <a:r>
              <a:rPr lang="nl-BE" dirty="0"/>
              <a:t>Lineages can be:</a:t>
            </a:r>
          </a:p>
          <a:p>
            <a:pPr lvl="1" algn="just"/>
            <a:r>
              <a:rPr lang="nl-BE" dirty="0"/>
              <a:t>Genes</a:t>
            </a:r>
          </a:p>
          <a:p>
            <a:pPr lvl="1" algn="just"/>
            <a:r>
              <a:rPr lang="nl-BE" dirty="0"/>
              <a:t>Individuals</a:t>
            </a:r>
          </a:p>
          <a:p>
            <a:pPr lvl="1" algn="just"/>
            <a:r>
              <a:rPr lang="nl-BE" dirty="0"/>
              <a:t>Populations</a:t>
            </a:r>
          </a:p>
          <a:p>
            <a:pPr lvl="1" algn="just"/>
            <a:r>
              <a:rPr lang="nl-BE" dirty="0"/>
              <a:t>Species</a:t>
            </a:r>
          </a:p>
          <a:p>
            <a:pPr lvl="1" algn="just"/>
            <a:r>
              <a:rPr lang="nl-BE" dirty="0"/>
              <a:t>…</a:t>
            </a:r>
          </a:p>
          <a:p>
            <a:pPr algn="just"/>
            <a:endParaRPr lang="nl-BE" dirty="0"/>
          </a:p>
          <a:p>
            <a:pPr algn="just"/>
            <a:r>
              <a:rPr lang="nl-BE" dirty="0"/>
              <a:t>Phylogenetics is the study of these relationships</a:t>
            </a:r>
          </a:p>
          <a:p>
            <a:pPr lvl="1" algn="just"/>
            <a:r>
              <a:rPr lang="nl-BE" dirty="0"/>
              <a:t>Derived from the greek meaning “tribe origin”</a:t>
            </a:r>
          </a:p>
          <a:p>
            <a:pPr lvl="1" algn="just"/>
            <a:r>
              <a:rPr lang="nl-BE" dirty="0"/>
              <a:t>Often depicted as a tree with sampled taxa at the tips</a:t>
            </a:r>
          </a:p>
          <a:p>
            <a:pPr lvl="3" algn="just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9797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/>
          </a:bodyPr>
          <a:lstStyle/>
          <a:p>
            <a:r>
              <a:rPr lang="nl-BE" sz="2400" dirty="0"/>
              <a:t>Imagine a blind person is dropped randomly in the world and told to find Mount Everest (the global maximum)</a:t>
            </a:r>
          </a:p>
          <a:p>
            <a:endParaRPr lang="nl-BE" sz="2400" dirty="0"/>
          </a:p>
          <a:p>
            <a:r>
              <a:rPr lang="nl-BE" sz="2400" dirty="0"/>
              <a:t>They walk in a random direction until they find a section that is sloped upwards</a:t>
            </a:r>
          </a:p>
          <a:p>
            <a:endParaRPr lang="nl-BE" sz="2400" dirty="0"/>
          </a:p>
          <a:p>
            <a:r>
              <a:rPr lang="nl-BE" sz="2400" dirty="0"/>
              <a:t>They continue to walk upwards until every direction around them is a downwards slope</a:t>
            </a:r>
          </a:p>
          <a:p>
            <a:endParaRPr lang="nl-BE" sz="2400" dirty="0"/>
          </a:p>
          <a:p>
            <a:r>
              <a:rPr lang="nl-BE" sz="2400" dirty="0"/>
              <a:t>They conclude that since they are at the highest point, they must be on Everest</a:t>
            </a:r>
          </a:p>
          <a:p>
            <a:endParaRPr lang="nl-BE" sz="2400" dirty="0"/>
          </a:p>
          <a:p>
            <a:r>
              <a:rPr lang="nl-BE" sz="2400" dirty="0"/>
              <a:t>Thus, the highest position they stand at has the maximum likelihood of being Everest, given the data and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1390288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288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1716C4-10EE-27E4-2B92-4CEFD9A5CA16}"/>
              </a:ext>
            </a:extLst>
          </p:cNvPr>
          <p:cNvSpPr txBox="1"/>
          <p:nvPr/>
        </p:nvSpPr>
        <p:spPr>
          <a:xfrm>
            <a:off x="2344565" y="4810774"/>
            <a:ext cx="31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6A6C2-B693-1A08-1805-943D960BAEEA}"/>
              </a:ext>
            </a:extLst>
          </p:cNvPr>
          <p:cNvSpPr txBox="1"/>
          <p:nvPr/>
        </p:nvSpPr>
        <p:spPr>
          <a:xfrm>
            <a:off x="2753572" y="4852245"/>
            <a:ext cx="19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Random starting tree</a:t>
            </a:r>
          </a:p>
        </p:txBody>
      </p:sp>
    </p:spTree>
    <p:extLst>
      <p:ext uri="{BB962C8B-B14F-4D97-AF65-F5344CB8AC3E}">
        <p14:creationId xmlns:p14="http://schemas.microsoft.com/office/powerpoint/2010/main" val="356358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1716C4-10EE-27E4-2B92-4CEFD9A5CA16}"/>
              </a:ext>
            </a:extLst>
          </p:cNvPr>
          <p:cNvSpPr txBox="1"/>
          <p:nvPr/>
        </p:nvSpPr>
        <p:spPr>
          <a:xfrm>
            <a:off x="2344565" y="4810774"/>
            <a:ext cx="31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0276-1E9B-B1B6-D49F-32E6432395F6}"/>
              </a:ext>
            </a:extLst>
          </p:cNvPr>
          <p:cNvSpPr txBox="1"/>
          <p:nvPr/>
        </p:nvSpPr>
        <p:spPr>
          <a:xfrm>
            <a:off x="2874007" y="3929209"/>
            <a:ext cx="2061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/>
              </a:rPr>
              <a:t>Search for better trees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3FB2E6-2717-4BE4-75F8-E15442812730}"/>
              </a:ext>
            </a:extLst>
          </p:cNvPr>
          <p:cNvCxnSpPr/>
          <p:nvPr/>
        </p:nvCxnSpPr>
        <p:spPr bwMode="auto">
          <a:xfrm rot="5400000" flipH="1" flipV="1">
            <a:off x="1858054" y="3513864"/>
            <a:ext cx="1752600" cy="679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055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1716C4-10EE-27E4-2B92-4CEFD9A5CA16}"/>
              </a:ext>
            </a:extLst>
          </p:cNvPr>
          <p:cNvSpPr txBox="1"/>
          <p:nvPr/>
        </p:nvSpPr>
        <p:spPr>
          <a:xfrm>
            <a:off x="2344565" y="4810774"/>
            <a:ext cx="31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4BBC9-9B1C-3BA1-CB35-AB170029050B}"/>
              </a:ext>
            </a:extLst>
          </p:cNvPr>
          <p:cNvSpPr txBox="1"/>
          <p:nvPr/>
        </p:nvSpPr>
        <p:spPr>
          <a:xfrm>
            <a:off x="5036964" y="1576177"/>
            <a:ext cx="313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Reach the maximum likelihood tree</a:t>
            </a:r>
          </a:p>
          <a:p>
            <a:r>
              <a:rPr lang="en-US" sz="1600" dirty="0">
                <a:latin typeface="Calibri"/>
                <a:cs typeface="Calibri"/>
              </a:rPr>
              <a:t>(In theory, closest to true true)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32442-CF9F-A5FD-453D-3750DE8F5530}"/>
              </a:ext>
            </a:extLst>
          </p:cNvPr>
          <p:cNvSpPr txBox="1"/>
          <p:nvPr/>
        </p:nvSpPr>
        <p:spPr>
          <a:xfrm>
            <a:off x="4274965" y="1347576"/>
            <a:ext cx="31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65315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7BCFE7-7261-ED8F-BE0A-89D4D18E6B29}"/>
              </a:ext>
            </a:extLst>
          </p:cNvPr>
          <p:cNvSpPr txBox="1"/>
          <p:nvPr/>
        </p:nvSpPr>
        <p:spPr>
          <a:xfrm flipH="1">
            <a:off x="7145263" y="5400407"/>
            <a:ext cx="3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5BF4A-57E4-0F2C-430E-FF0D4E837157}"/>
              </a:ext>
            </a:extLst>
          </p:cNvPr>
          <p:cNvSpPr txBox="1"/>
          <p:nvPr/>
        </p:nvSpPr>
        <p:spPr>
          <a:xfrm>
            <a:off x="7501605" y="5435540"/>
            <a:ext cx="19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Random starting tree</a:t>
            </a:r>
          </a:p>
        </p:txBody>
      </p:sp>
    </p:spTree>
    <p:extLst>
      <p:ext uri="{BB962C8B-B14F-4D97-AF65-F5344CB8AC3E}">
        <p14:creationId xmlns:p14="http://schemas.microsoft.com/office/powerpoint/2010/main" val="2129597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7BCFE7-7261-ED8F-BE0A-89D4D18E6B29}"/>
              </a:ext>
            </a:extLst>
          </p:cNvPr>
          <p:cNvSpPr txBox="1"/>
          <p:nvPr/>
        </p:nvSpPr>
        <p:spPr>
          <a:xfrm flipH="1">
            <a:off x="7145263" y="5400407"/>
            <a:ext cx="3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7C1C7-0936-8953-99B0-F3120EE81055}"/>
              </a:ext>
            </a:extLst>
          </p:cNvPr>
          <p:cNvSpPr txBox="1"/>
          <p:nvPr/>
        </p:nvSpPr>
        <p:spPr>
          <a:xfrm>
            <a:off x="7781787" y="5070563"/>
            <a:ext cx="2061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/>
              </a:rPr>
              <a:t>Search for better trees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8B00A3-0C1F-76C8-42CD-55EB4B0B8267}"/>
              </a:ext>
            </a:extLst>
          </p:cNvPr>
          <p:cNvCxnSpPr/>
          <p:nvPr/>
        </p:nvCxnSpPr>
        <p:spPr bwMode="auto">
          <a:xfrm flipV="1">
            <a:off x="7298102" y="4281751"/>
            <a:ext cx="842663" cy="968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0033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7BCFE7-7261-ED8F-BE0A-89D4D18E6B29}"/>
              </a:ext>
            </a:extLst>
          </p:cNvPr>
          <p:cNvSpPr txBox="1"/>
          <p:nvPr/>
        </p:nvSpPr>
        <p:spPr>
          <a:xfrm flipH="1">
            <a:off x="7145263" y="5400407"/>
            <a:ext cx="3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D6272-8C47-AECE-C66D-66EF03A5987A}"/>
              </a:ext>
            </a:extLst>
          </p:cNvPr>
          <p:cNvSpPr txBox="1"/>
          <p:nvPr/>
        </p:nvSpPr>
        <p:spPr>
          <a:xfrm>
            <a:off x="7930279" y="3467398"/>
            <a:ext cx="2141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alibri"/>
              </a:rPr>
              <a:t>Stuck in local maximum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902AA-4B54-9173-22A2-6262A4C6FCE1}"/>
              </a:ext>
            </a:extLst>
          </p:cNvPr>
          <p:cNvSpPr txBox="1"/>
          <p:nvPr/>
        </p:nvSpPr>
        <p:spPr>
          <a:xfrm flipH="1">
            <a:off x="8783193" y="3810135"/>
            <a:ext cx="3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77EBF-C64E-493D-1AA4-5CABB659848E}"/>
              </a:ext>
            </a:extLst>
          </p:cNvPr>
          <p:cNvSpPr txBox="1"/>
          <p:nvPr/>
        </p:nvSpPr>
        <p:spPr>
          <a:xfrm>
            <a:off x="5445670" y="2131280"/>
            <a:ext cx="430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A local maximum tree is better than those that are close by (maybe only differ by one or two branch positions) but is not the best overall tree.</a:t>
            </a:r>
          </a:p>
        </p:txBody>
      </p:sp>
    </p:spTree>
    <p:extLst>
      <p:ext uri="{BB962C8B-B14F-4D97-AF65-F5344CB8AC3E}">
        <p14:creationId xmlns:p14="http://schemas.microsoft.com/office/powerpoint/2010/main" val="3062766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72778-3A3A-EFE6-0ABF-47FA099032AC}"/>
              </a:ext>
            </a:extLst>
          </p:cNvPr>
          <p:cNvGrpSpPr/>
          <p:nvPr/>
        </p:nvGrpSpPr>
        <p:grpSpPr>
          <a:xfrm>
            <a:off x="1595265" y="1554122"/>
            <a:ext cx="9187035" cy="4999077"/>
            <a:chOff x="299865" y="766723"/>
            <a:chExt cx="8000999" cy="397314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462D32-1337-7587-2DE8-CDB1386AA39C}"/>
                </a:ext>
              </a:extLst>
            </p:cNvPr>
            <p:cNvSpPr/>
            <p:nvPr/>
          </p:nvSpPr>
          <p:spPr bwMode="auto">
            <a:xfrm>
              <a:off x="757064" y="766723"/>
              <a:ext cx="7391400" cy="3886200"/>
            </a:xfrm>
            <a:custGeom>
              <a:avLst/>
              <a:gdLst>
                <a:gd name="connsiteX0" fmla="*/ 0 w 4346788"/>
                <a:gd name="connsiteY0" fmla="*/ 2016704 h 2176732"/>
                <a:gd name="connsiteX1" fmla="*/ 1166715 w 4346788"/>
                <a:gd name="connsiteY1" fmla="*/ 3441 h 2176732"/>
                <a:gd name="connsiteX2" fmla="*/ 2168231 w 4346788"/>
                <a:gd name="connsiteY2" fmla="*/ 1996055 h 2176732"/>
                <a:gd name="connsiteX3" fmla="*/ 3479495 w 4346788"/>
                <a:gd name="connsiteY3" fmla="*/ 1087506 h 2176732"/>
                <a:gd name="connsiteX4" fmla="*/ 4346788 w 4346788"/>
                <a:gd name="connsiteY4" fmla="*/ 1934108 h 2176732"/>
                <a:gd name="connsiteX5" fmla="*/ 4346788 w 4346788"/>
                <a:gd name="connsiteY5" fmla="*/ 1934108 h 2176732"/>
                <a:gd name="connsiteX6" fmla="*/ 4346788 w 4346788"/>
                <a:gd name="connsiteY6" fmla="*/ 1934108 h 21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6788" h="2176732">
                  <a:moveTo>
                    <a:pt x="0" y="2016704"/>
                  </a:moveTo>
                  <a:cubicBezTo>
                    <a:pt x="402671" y="1011793"/>
                    <a:pt x="805343" y="6882"/>
                    <a:pt x="1166715" y="3441"/>
                  </a:cubicBezTo>
                  <a:cubicBezTo>
                    <a:pt x="1528087" y="0"/>
                    <a:pt x="1782768" y="1815378"/>
                    <a:pt x="2168231" y="1996055"/>
                  </a:cubicBezTo>
                  <a:cubicBezTo>
                    <a:pt x="2553694" y="2176732"/>
                    <a:pt x="3116402" y="1097830"/>
                    <a:pt x="3479495" y="1087506"/>
                  </a:cubicBezTo>
                  <a:cubicBezTo>
                    <a:pt x="3842588" y="1077182"/>
                    <a:pt x="4202239" y="1793008"/>
                    <a:pt x="4346788" y="1934108"/>
                  </a:cubicBezTo>
                  <a:lnTo>
                    <a:pt x="4346788" y="1934108"/>
                  </a:lnTo>
                  <a:lnTo>
                    <a:pt x="4346788" y="1934108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7462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dirty="0">
                <a:latin typeface="Lucida Grande" pitchFamily="-4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2F6D71-A691-66A8-789A-4CAB89706D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766723"/>
              <a:ext cx="0" cy="36100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2ECE0-6ACF-5434-AC12-A8D43CD2DA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064" y="4348125"/>
              <a:ext cx="7543800" cy="28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DB465-C5A0-CD0A-104D-FC1AF9141E6D}"/>
                </a:ext>
              </a:extLst>
            </p:cNvPr>
            <p:cNvSpPr txBox="1"/>
            <p:nvPr/>
          </p:nvSpPr>
          <p:spPr>
            <a:xfrm>
              <a:off x="4186064" y="4339755"/>
              <a:ext cx="737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Trees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ADA3D-A9C3-C8BC-5368-865E25765735}"/>
                </a:ext>
              </a:extLst>
            </p:cNvPr>
            <p:cNvSpPr txBox="1"/>
            <p:nvPr/>
          </p:nvSpPr>
          <p:spPr>
            <a:xfrm>
              <a:off x="299865" y="1592586"/>
              <a:ext cx="492443" cy="11532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Likelihood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05902AA-4B54-9173-22A2-6262A4C6FCE1}"/>
              </a:ext>
            </a:extLst>
          </p:cNvPr>
          <p:cNvSpPr txBox="1"/>
          <p:nvPr/>
        </p:nvSpPr>
        <p:spPr>
          <a:xfrm flipH="1">
            <a:off x="8783193" y="3810135"/>
            <a:ext cx="3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479B7-BB9D-C64C-5004-92EB519A88AF}"/>
              </a:ext>
            </a:extLst>
          </p:cNvPr>
          <p:cNvSpPr txBox="1"/>
          <p:nvPr/>
        </p:nvSpPr>
        <p:spPr>
          <a:xfrm flipH="1">
            <a:off x="4256168" y="1357755"/>
            <a:ext cx="3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FF557-45E3-6C20-40FD-0FACD01CB9BB}"/>
              </a:ext>
            </a:extLst>
          </p:cNvPr>
          <p:cNvSpPr txBox="1"/>
          <p:nvPr/>
        </p:nvSpPr>
        <p:spPr>
          <a:xfrm>
            <a:off x="8216528" y="3640572"/>
            <a:ext cx="165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Calibri"/>
              </a:rPr>
              <a:t>Local maximum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DC81A-36E3-815F-F1B8-AF98ABBBC30C}"/>
              </a:ext>
            </a:extLst>
          </p:cNvPr>
          <p:cNvSpPr txBox="1"/>
          <p:nvPr/>
        </p:nvSpPr>
        <p:spPr>
          <a:xfrm>
            <a:off x="4759736" y="1341765"/>
            <a:ext cx="267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Calibri"/>
              </a:rPr>
              <a:t>Maximum likelihood tree</a:t>
            </a:r>
          </a:p>
          <a:p>
            <a:pPr algn="ctr"/>
            <a:r>
              <a:rPr lang="en-US" dirty="0">
                <a:cs typeface="Calibri"/>
              </a:rPr>
              <a:t>(Global maximum)</a:t>
            </a:r>
          </a:p>
        </p:txBody>
      </p:sp>
    </p:spTree>
    <p:extLst>
      <p:ext uri="{BB962C8B-B14F-4D97-AF65-F5344CB8AC3E}">
        <p14:creationId xmlns:p14="http://schemas.microsoft.com/office/powerpoint/2010/main" val="126975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Tree space searching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The problem is that if they only walk upwards they could get stuck in a local maximum</a:t>
            </a:r>
          </a:p>
          <a:p>
            <a:endParaRPr lang="nl-BE" dirty="0"/>
          </a:p>
          <a:p>
            <a:r>
              <a:rPr lang="nl-BE" dirty="0"/>
              <a:t>Computer programs will implement different strategies to try and get around this</a:t>
            </a:r>
          </a:p>
          <a:p>
            <a:pPr lvl="1"/>
            <a:r>
              <a:rPr lang="nl-BE" dirty="0"/>
              <a:t>Multiple starting points</a:t>
            </a:r>
          </a:p>
          <a:p>
            <a:pPr lvl="1"/>
            <a:r>
              <a:rPr lang="nl-BE" dirty="0"/>
              <a:t>Multiple searches at once; can switch between searching chains</a:t>
            </a:r>
          </a:p>
          <a:p>
            <a:pPr lvl="1"/>
            <a:r>
              <a:rPr lang="nl-BE" dirty="0"/>
              <a:t>Allow large and small rearrangements</a:t>
            </a:r>
          </a:p>
          <a:p>
            <a:pPr lvl="1"/>
            <a:r>
              <a:rPr lang="nl-BE" dirty="0"/>
              <a:t>Allow some steps backwards to try improve score</a:t>
            </a:r>
          </a:p>
        </p:txBody>
      </p:sp>
    </p:spTree>
    <p:extLst>
      <p:ext uri="{BB962C8B-B14F-4D97-AF65-F5344CB8AC3E}">
        <p14:creationId xmlns:p14="http://schemas.microsoft.com/office/powerpoint/2010/main" val="427330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Tree Terminology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30B0AF-1EAD-8FEB-DD94-DDA15B794E20}"/>
              </a:ext>
            </a:extLst>
          </p:cNvPr>
          <p:cNvGrpSpPr/>
          <p:nvPr/>
        </p:nvGrpSpPr>
        <p:grpSpPr>
          <a:xfrm>
            <a:off x="4038601" y="1333500"/>
            <a:ext cx="8153399" cy="4967484"/>
            <a:chOff x="2385517" y="1911991"/>
            <a:chExt cx="7289494" cy="4076617"/>
          </a:xfrm>
        </p:grpSpPr>
        <p:pic>
          <p:nvPicPr>
            <p:cNvPr id="18" name="Picture 17" descr="sampleTree1.pdf">
              <a:extLst>
                <a:ext uri="{FF2B5EF4-FFF2-40B4-BE49-F238E27FC236}">
                  <a16:creationId xmlns:a16="http://schemas.microsoft.com/office/drawing/2014/main" id="{AA560616-0623-4E36-60AC-1E24E89C8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7464" y="1911991"/>
              <a:ext cx="4988195" cy="4076617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EB11A0B-1291-D002-ACBC-C37DB5C3696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696455" y="4653757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548409-9D2B-F56D-8139-F1DB5ED52544}"/>
                </a:ext>
              </a:extLst>
            </p:cNvPr>
            <p:cNvSpPr txBox="1"/>
            <p:nvPr/>
          </p:nvSpPr>
          <p:spPr>
            <a:xfrm>
              <a:off x="6001512" y="3076590"/>
              <a:ext cx="2092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Peripheral branch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98D7D3-3DC0-FF91-06D2-79BE82103D03}"/>
                </a:ext>
              </a:extLst>
            </p:cNvPr>
            <p:cNvSpPr txBox="1"/>
            <p:nvPr/>
          </p:nvSpPr>
          <p:spPr>
            <a:xfrm>
              <a:off x="8093624" y="3556206"/>
              <a:ext cx="15813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Taxon (plural: taxa) 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or Terminal node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0232B-0446-FBAB-D411-FF8868DA86B3}"/>
                </a:ext>
              </a:extLst>
            </p:cNvPr>
            <p:cNvSpPr txBox="1"/>
            <p:nvPr/>
          </p:nvSpPr>
          <p:spPr>
            <a:xfrm>
              <a:off x="2633016" y="2299854"/>
              <a:ext cx="1799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(internal) node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53CFF5-BEB1-5E1C-C822-6EE449FFF03C}"/>
                </a:ext>
              </a:extLst>
            </p:cNvPr>
            <p:cNvSpPr txBox="1"/>
            <p:nvPr/>
          </p:nvSpPr>
          <p:spPr>
            <a:xfrm>
              <a:off x="2385517" y="3159993"/>
              <a:ext cx="734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Root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F7D2E7-739D-059D-C12B-89FA2D745149}"/>
                </a:ext>
              </a:extLst>
            </p:cNvPr>
            <p:cNvSpPr txBox="1"/>
            <p:nvPr/>
          </p:nvSpPr>
          <p:spPr>
            <a:xfrm>
              <a:off x="3080381" y="4019798"/>
              <a:ext cx="1836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Internal branch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A47934-E6D8-70D9-0409-99CC9A1C7C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25900" y="2699965"/>
              <a:ext cx="6858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4227B77-751D-AFB8-0712-9134D05B5F42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6688107" y="299959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887226C-57A8-9EA1-CC88-DBFB261EBC72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7536812" y="3672567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F65C99-85E5-21A4-F223-EB1DCAB705A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462511" y="3692599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ijdelijke aanduiding voor inhoud 5">
            <a:extLst>
              <a:ext uri="{FF2B5EF4-FFF2-40B4-BE49-F238E27FC236}">
                <a16:creationId xmlns:a16="http://schemas.microsoft.com/office/drawing/2014/main" id="{0D4B1811-8A90-F9A4-B39A-FD811F6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3389776" cy="5140548"/>
          </a:xfrm>
        </p:spPr>
        <p:txBody>
          <a:bodyPr>
            <a:normAutofit/>
          </a:bodyPr>
          <a:lstStyle/>
          <a:p>
            <a:r>
              <a:rPr lang="nl-BE" dirty="0"/>
              <a:t>Internal nodes also called ancestors or parents</a:t>
            </a:r>
          </a:p>
          <a:p>
            <a:endParaRPr lang="nl-BE" dirty="0"/>
          </a:p>
          <a:p>
            <a:r>
              <a:rPr lang="nl-BE" dirty="0"/>
              <a:t>The node labelled (internal) node is the most recent common ancestor (MRCA) or A, B and C</a:t>
            </a:r>
          </a:p>
        </p:txBody>
      </p:sp>
    </p:spTree>
    <p:extLst>
      <p:ext uri="{BB962C8B-B14F-4D97-AF65-F5344CB8AC3E}">
        <p14:creationId xmlns:p14="http://schemas.microsoft.com/office/powerpoint/2010/main" val="3214223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Maximum Likelihood (ML)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3262569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A tree topology is proposed</a:t>
            </a:r>
          </a:p>
          <a:p>
            <a:r>
              <a:rPr lang="nl-BE" sz="2400" dirty="0"/>
              <a:t>A likelihood score is calculated for each position and added up to get an overall likelihood score for the data for a given tree topology</a:t>
            </a:r>
          </a:p>
          <a:p>
            <a:pPr lvl="1"/>
            <a:r>
              <a:rPr lang="nl-BE" sz="2200" dirty="0"/>
              <a:t>Uses </a:t>
            </a:r>
            <a:r>
              <a:rPr lang="en-GB" sz="2400" dirty="0"/>
              <a:t>P(</a:t>
            </a:r>
            <a:r>
              <a:rPr lang="en-GB" sz="2400" i="1" dirty="0"/>
              <a:t>v</a:t>
            </a:r>
            <a:r>
              <a:rPr lang="en-GB" sz="2400" dirty="0"/>
              <a:t>) </a:t>
            </a:r>
            <a:r>
              <a:rPr lang="nl-BE" sz="2200" dirty="0"/>
              <a:t>for the proposed branches (see models of evolution lecture)</a:t>
            </a:r>
          </a:p>
          <a:p>
            <a:r>
              <a:rPr lang="nl-BE" sz="2400" dirty="0"/>
              <a:t>Searches tree space and tries to find the tree that has the maximum likelihood of generating the given data</a:t>
            </a:r>
          </a:p>
          <a:p>
            <a:pPr lvl="1"/>
            <a:r>
              <a:rPr lang="nl-BE" sz="2200" dirty="0"/>
              <a:t>Compare topologies through optimising variables for each to fit data</a:t>
            </a:r>
          </a:p>
          <a:p>
            <a:r>
              <a:rPr lang="nl-BE" sz="2400" dirty="0"/>
              <a:t>Example programs: RAxML, IQ-TREE, PAUP*, PhyML</a:t>
            </a:r>
          </a:p>
        </p:txBody>
      </p:sp>
      <p:pic>
        <p:nvPicPr>
          <p:cNvPr id="3" name="Picture 2" descr="njEx.pdf">
            <a:extLst>
              <a:ext uri="{FF2B5EF4-FFF2-40B4-BE49-F238E27FC236}">
                <a16:creationId xmlns:a16="http://schemas.microsoft.com/office/drawing/2014/main" id="{96B0A1DF-0707-0347-588F-EE67B479D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534" y="4494366"/>
            <a:ext cx="2348399" cy="1919237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800DA84-F211-8C5A-C256-EF792DC724B5}"/>
              </a:ext>
            </a:extLst>
          </p:cNvPr>
          <p:cNvSpPr txBox="1">
            <a:spLocks/>
          </p:cNvSpPr>
          <p:nvPr/>
        </p:nvSpPr>
        <p:spPr bwMode="auto">
          <a:xfrm>
            <a:off x="5159896" y="4494365"/>
            <a:ext cx="1872208" cy="19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1" indent="-342891">
              <a:spcBef>
                <a:spcPct val="20000"/>
              </a:spcBef>
            </a:pPr>
            <a:r>
              <a:rPr lang="en-US" sz="2000" kern="0" dirty="0">
                <a:latin typeface="Courier"/>
                <a:cs typeface="Courier"/>
              </a:rPr>
              <a:t>S1: 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0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0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342891" indent="-342891">
              <a:spcBef>
                <a:spcPct val="20000"/>
              </a:spcBef>
            </a:pPr>
            <a:r>
              <a:rPr lang="en-US" sz="2000" kern="0" dirty="0">
                <a:latin typeface="Courier"/>
                <a:cs typeface="Courier"/>
              </a:rPr>
              <a:t>S2: 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0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sz="20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000" kern="0" dirty="0">
                <a:latin typeface="Courier"/>
                <a:cs typeface="Courier"/>
              </a:rPr>
              <a:t>S3: 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0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000" kern="0" dirty="0">
                <a:latin typeface="Courier"/>
                <a:cs typeface="Courier"/>
              </a:rPr>
              <a:t>S4: 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0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0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000" kern="0" dirty="0">
                <a:latin typeface="Courier"/>
                <a:cs typeface="Courier"/>
              </a:rPr>
              <a:t>S5: </a:t>
            </a:r>
            <a:r>
              <a:rPr lang="en-US" sz="2000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sz="20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0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0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nl-BE" sz="2000" kern="0">
              <a:latin typeface="Courier"/>
              <a:cs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D8D91-9D3B-F9D2-FACB-7E8481E385D7}"/>
              </a:ext>
            </a:extLst>
          </p:cNvPr>
          <p:cNvSpPr txBox="1"/>
          <p:nvPr/>
        </p:nvSpPr>
        <p:spPr>
          <a:xfrm>
            <a:off x="7824192" y="4621938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Total likelihood: 1225</a:t>
            </a:r>
          </a:p>
          <a:p>
            <a:endParaRPr lang="en-GB" dirty="0"/>
          </a:p>
          <a:p>
            <a:r>
              <a:rPr lang="en-GB" dirty="0"/>
              <a:t>Repeat for new topology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A8C0A1-0A28-4C15-7DEE-8EC0EAD84578}"/>
              </a:ext>
            </a:extLst>
          </p:cNvPr>
          <p:cNvCxnSpPr/>
          <p:nvPr/>
        </p:nvCxnSpPr>
        <p:spPr bwMode="auto">
          <a:xfrm flipV="1">
            <a:off x="4512932" y="5162198"/>
            <a:ext cx="646964" cy="9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89B016-FBCC-E448-FE67-C01D26448F7D}"/>
              </a:ext>
            </a:extLst>
          </p:cNvPr>
          <p:cNvCxnSpPr/>
          <p:nvPr/>
        </p:nvCxnSpPr>
        <p:spPr bwMode="auto">
          <a:xfrm flipV="1">
            <a:off x="7032104" y="5159663"/>
            <a:ext cx="646964" cy="9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57EAB6-0B38-F445-433F-5B0072702E2A}"/>
              </a:ext>
            </a:extLst>
          </p:cNvPr>
          <p:cNvCxnSpPr/>
          <p:nvPr/>
        </p:nvCxnSpPr>
        <p:spPr bwMode="auto">
          <a:xfrm flipH="1">
            <a:off x="5702762" y="6316251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B7536F-D309-E06E-E17B-E0D0ED8E2C48}"/>
              </a:ext>
            </a:extLst>
          </p:cNvPr>
          <p:cNvCxnSpPr/>
          <p:nvPr/>
        </p:nvCxnSpPr>
        <p:spPr bwMode="auto">
          <a:xfrm>
            <a:off x="6114667" y="6302196"/>
            <a:ext cx="89485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9A387F-A80C-3767-1BC4-D3624DC530DF}"/>
              </a:ext>
            </a:extLst>
          </p:cNvPr>
          <p:cNvSpPr txBox="1"/>
          <p:nvPr/>
        </p:nvSpPr>
        <p:spPr>
          <a:xfrm>
            <a:off x="5471920" y="648605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6C961-1F14-E997-079F-73B12E6F8583}"/>
              </a:ext>
            </a:extLst>
          </p:cNvPr>
          <p:cNvSpPr txBox="1"/>
          <p:nvPr/>
        </p:nvSpPr>
        <p:spPr>
          <a:xfrm>
            <a:off x="5982043" y="6457407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350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96160-0538-C118-FAFF-24FA6D263FFF}"/>
              </a:ext>
            </a:extLst>
          </p:cNvPr>
          <p:cNvSpPr txBox="1"/>
          <p:nvPr/>
        </p:nvSpPr>
        <p:spPr>
          <a:xfrm>
            <a:off x="6402501" y="6446212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374767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Bootstrapping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3725004"/>
          </a:xfrm>
        </p:spPr>
        <p:txBody>
          <a:bodyPr>
            <a:normAutofit/>
          </a:bodyPr>
          <a:lstStyle/>
          <a:p>
            <a:r>
              <a:rPr lang="nl-BE" sz="2000" dirty="0"/>
              <a:t>Bootstrapping is a method to test the reliability of an inferred tree</a:t>
            </a:r>
          </a:p>
          <a:p>
            <a:r>
              <a:rPr lang="nl-BE" sz="2000" dirty="0"/>
              <a:t>Algorithm (for an alignment of M taxa and N columns):</a:t>
            </a:r>
          </a:p>
          <a:p>
            <a:pPr lvl="1"/>
            <a:r>
              <a:rPr lang="nl-BE" sz="1800" dirty="0"/>
              <a:t>Create a new alignment of length N from original, sampling columns at random with replacement</a:t>
            </a:r>
          </a:p>
          <a:p>
            <a:pPr lvl="1"/>
            <a:r>
              <a:rPr lang="nl-BE" sz="1800" dirty="0"/>
              <a:t>Create a new topology for this using the same method</a:t>
            </a:r>
          </a:p>
          <a:p>
            <a:pPr lvl="2"/>
            <a:r>
              <a:rPr lang="nl-BE" sz="1600" dirty="0"/>
              <a:t>Often in ML analysis this is done with some extra heuristics to speed up the process</a:t>
            </a:r>
          </a:p>
          <a:p>
            <a:pPr lvl="1"/>
            <a:r>
              <a:rPr lang="nl-BE" sz="2000" dirty="0"/>
              <a:t>Compare topology to original</a:t>
            </a:r>
          </a:p>
          <a:p>
            <a:pPr lvl="2"/>
            <a:r>
              <a:rPr lang="nl-BE" sz="1600" dirty="0"/>
              <a:t>Every branch that is the same is given a score of 1, any that are not present are given a score of 0</a:t>
            </a:r>
          </a:p>
          <a:p>
            <a:r>
              <a:rPr lang="nl-BE" sz="2000" dirty="0"/>
              <a:t>Repeat hundred(s) of times and report as a percentage found for each branch</a:t>
            </a:r>
          </a:p>
        </p:txBody>
      </p:sp>
      <p:pic>
        <p:nvPicPr>
          <p:cNvPr id="20" name="Picture 19" descr="njEx.pdf">
            <a:extLst>
              <a:ext uri="{FF2B5EF4-FFF2-40B4-BE49-F238E27FC236}">
                <a16:creationId xmlns:a16="http://schemas.microsoft.com/office/drawing/2014/main" id="{48149C85-6F6C-7785-FB13-11554CE9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97" y="4425265"/>
            <a:ext cx="2665404" cy="2178311"/>
          </a:xfrm>
          <a:prstGeom prst="rect">
            <a:avLst/>
          </a:prstGeom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8CD8AD2C-4B37-3AA9-C8BC-CED53B127666}"/>
              </a:ext>
            </a:extLst>
          </p:cNvPr>
          <p:cNvSpPr txBox="1">
            <a:spLocks/>
          </p:cNvSpPr>
          <p:nvPr/>
        </p:nvSpPr>
        <p:spPr bwMode="auto">
          <a:xfrm>
            <a:off x="4681388" y="4425265"/>
            <a:ext cx="1872208" cy="24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S1: 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endParaRPr lang="en-US" sz="2400" kern="0" dirty="0">
              <a:solidFill>
                <a:srgbClr val="FF9900"/>
              </a:solidFill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S2: 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endParaRPr lang="en-US" sz="24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S3: 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TTTT</a:t>
            </a:r>
            <a:endParaRPr lang="en-US" sz="24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S4: 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endParaRPr lang="en-US" sz="24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S5: 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endParaRPr lang="nl-BE" sz="2400" kern="0">
              <a:latin typeface="Courier"/>
              <a:cs typeface="Courier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6FC4FC-B7AE-6180-9DBF-63C369722D76}"/>
              </a:ext>
            </a:extLst>
          </p:cNvPr>
          <p:cNvCxnSpPr/>
          <p:nvPr/>
        </p:nvCxnSpPr>
        <p:spPr bwMode="auto">
          <a:xfrm flipV="1">
            <a:off x="6481589" y="5505384"/>
            <a:ext cx="646964" cy="9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B1B919AD-7518-87C7-71E1-2B7DDA5A2066}"/>
              </a:ext>
            </a:extLst>
          </p:cNvPr>
          <p:cNvSpPr txBox="1">
            <a:spLocks/>
          </p:cNvSpPr>
          <p:nvPr/>
        </p:nvSpPr>
        <p:spPr bwMode="auto">
          <a:xfrm>
            <a:off x="1801068" y="4353257"/>
            <a:ext cx="1872208" cy="24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S1: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S2: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GG</a:t>
            </a:r>
            <a:endParaRPr lang="en-US" sz="24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S3: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4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S4: 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en-US" sz="2400" kern="0" dirty="0">
              <a:latin typeface="Courier"/>
              <a:cs typeface="Courier"/>
            </a:endParaRPr>
          </a:p>
          <a:p>
            <a:pPr marL="342891" indent="-342891">
              <a:spcBef>
                <a:spcPct val="20000"/>
              </a:spcBef>
            </a:pPr>
            <a:r>
              <a:rPr lang="en-US" sz="2400" kern="0" dirty="0">
                <a:latin typeface="Courier"/>
                <a:cs typeface="Courier"/>
              </a:rPr>
              <a:t>S5: </a:t>
            </a:r>
            <a:r>
              <a:rPr lang="en-US" sz="2400" kern="0" dirty="0">
                <a:solidFill>
                  <a:srgbClr val="3366FF"/>
                </a:solidFill>
                <a:latin typeface="Courier"/>
                <a:cs typeface="Courier"/>
              </a:rPr>
              <a:t>AA</a:t>
            </a:r>
            <a:r>
              <a:rPr lang="en-US" sz="2400" kern="0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sz="2400" kern="0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  <a:r>
              <a:rPr lang="en-US" sz="2400" kern="0" dirty="0">
                <a:solidFill>
                  <a:srgbClr val="FF9900"/>
                </a:solidFill>
                <a:latin typeface="Courier"/>
                <a:cs typeface="Courier"/>
              </a:rPr>
              <a:t>G</a:t>
            </a:r>
            <a:endParaRPr lang="nl-BE" sz="2400" kern="0" dirty="0">
              <a:latin typeface="Courier"/>
              <a:cs typeface="Courier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695101-8C1E-F1E9-D54E-02F2232D34D5}"/>
              </a:ext>
            </a:extLst>
          </p:cNvPr>
          <p:cNvCxnSpPr/>
          <p:nvPr/>
        </p:nvCxnSpPr>
        <p:spPr bwMode="auto">
          <a:xfrm flipV="1">
            <a:off x="3817293" y="5505384"/>
            <a:ext cx="646964" cy="9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5026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tree building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nl-BE" sz="2800" dirty="0"/>
              <a:t>Can be done on morphological or molecular data</a:t>
            </a:r>
          </a:p>
          <a:p>
            <a:pPr lvl="1"/>
            <a:r>
              <a:rPr lang="nl-BE" sz="2400" dirty="0"/>
              <a:t>Molecular less likely to be affected by convergent evolution</a:t>
            </a:r>
          </a:p>
          <a:p>
            <a:r>
              <a:rPr lang="nl-BE" sz="2800" dirty="0"/>
              <a:t>Many methods for building trees exist, each with its own criteria for the best fit for the data</a:t>
            </a:r>
          </a:p>
          <a:p>
            <a:pPr lvl="1"/>
            <a:r>
              <a:rPr lang="nl-BE" sz="2400" dirty="0"/>
              <a:t>Parsimony</a:t>
            </a:r>
          </a:p>
          <a:p>
            <a:pPr lvl="1"/>
            <a:r>
              <a:rPr lang="nl-BE" sz="2400" dirty="0"/>
              <a:t>Distance</a:t>
            </a:r>
          </a:p>
          <a:p>
            <a:pPr lvl="1"/>
            <a:r>
              <a:rPr lang="nl-BE" sz="2400" dirty="0"/>
              <a:t>Maximum Likelihood/Bayesian</a:t>
            </a:r>
          </a:p>
          <a:p>
            <a:r>
              <a:rPr lang="nl-BE" sz="2800" dirty="0"/>
              <a:t>Most methods require a model of evolution to give information on how the sequences evolved (see models of evolution learning package)</a:t>
            </a:r>
          </a:p>
          <a:p>
            <a:r>
              <a:rPr lang="nl-BE" sz="2800" dirty="0"/>
              <a:t>Complex algorithms such as ML or Bayesian require efficient searching of the tree space</a:t>
            </a:r>
          </a:p>
        </p:txBody>
      </p:sp>
    </p:spTree>
    <p:extLst>
      <p:ext uri="{BB962C8B-B14F-4D97-AF65-F5344CB8AC3E}">
        <p14:creationId xmlns:p14="http://schemas.microsoft.com/office/powerpoint/2010/main" val="1969453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Tasks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nl-BE" sz="2800" dirty="0"/>
              <a:t>What are the main ways to avoid getting stuck in a local maximum in tree searching?</a:t>
            </a:r>
          </a:p>
          <a:p>
            <a:endParaRPr lang="nl-BE" sz="2800" dirty="0"/>
          </a:p>
          <a:p>
            <a:r>
              <a:rPr lang="nl-BE" sz="2800" dirty="0"/>
              <a:t>Does maximum likelihood go sequence by sequence or column by column?</a:t>
            </a:r>
          </a:p>
          <a:p>
            <a:endParaRPr lang="nl-BE" sz="2800" dirty="0"/>
          </a:p>
          <a:p>
            <a:r>
              <a:rPr lang="nl-BE" sz="2800" dirty="0"/>
              <a:t>In ML, at each step do you change the alignment or the tree?</a:t>
            </a:r>
          </a:p>
          <a:p>
            <a:endParaRPr lang="nl-BE" sz="2800" dirty="0"/>
          </a:p>
          <a:p>
            <a:r>
              <a:rPr lang="nl-BE" sz="2800" dirty="0"/>
              <a:t>In bootstrapping is sampling done with or without replacement?</a:t>
            </a:r>
          </a:p>
        </p:txBody>
      </p:sp>
    </p:spTree>
    <p:extLst>
      <p:ext uri="{BB962C8B-B14F-4D97-AF65-F5344CB8AC3E}">
        <p14:creationId xmlns:p14="http://schemas.microsoft.com/office/powerpoint/2010/main" val="1957881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77500" lnSpcReduction="20000"/>
          </a:bodyPr>
          <a:lstStyle/>
          <a:p>
            <a:r>
              <a:rPr lang="nl-BE" sz="2800" dirty="0"/>
              <a:t>Identify the various sections of a phylogenetic tree</a:t>
            </a:r>
          </a:p>
          <a:p>
            <a:endParaRPr lang="nl-BE" sz="2800" dirty="0"/>
          </a:p>
          <a:p>
            <a:r>
              <a:rPr lang="nl-BE" sz="2800" dirty="0"/>
              <a:t>Define various phylogenetic terminology</a:t>
            </a:r>
          </a:p>
          <a:p>
            <a:endParaRPr lang="nl-BE" sz="2800" dirty="0"/>
          </a:p>
          <a:p>
            <a:r>
              <a:rPr lang="nl-BE" sz="2800" dirty="0"/>
              <a:t>Describe the process of parsimony tree building</a:t>
            </a:r>
          </a:p>
          <a:p>
            <a:endParaRPr lang="nl-BE" sz="2800" dirty="0"/>
          </a:p>
          <a:p>
            <a:r>
              <a:rPr lang="nl-BE" sz="2800" dirty="0"/>
              <a:t>Translate a distance matrix into a phylogeny</a:t>
            </a:r>
          </a:p>
          <a:p>
            <a:endParaRPr lang="nl-BE" sz="2800" dirty="0"/>
          </a:p>
          <a:p>
            <a:r>
              <a:rPr lang="nl-BE" sz="2800" dirty="0"/>
              <a:t>Discuss the drawbacks of non- and semi-parametric phylogenetic methods</a:t>
            </a:r>
          </a:p>
          <a:p>
            <a:endParaRPr lang="nl-BE" sz="2800" dirty="0"/>
          </a:p>
          <a:p>
            <a:r>
              <a:rPr lang="nl-BE" sz="2800" dirty="0"/>
              <a:t>Describe the process of tree space searching</a:t>
            </a:r>
          </a:p>
          <a:p>
            <a:endParaRPr lang="nl-BE" sz="2800" dirty="0"/>
          </a:p>
          <a:p>
            <a:r>
              <a:rPr lang="nl-BE" sz="2800" dirty="0"/>
              <a:t>Recognise the maximum likelihood and bootstrap approaches</a:t>
            </a:r>
          </a:p>
        </p:txBody>
      </p:sp>
    </p:spTree>
    <p:extLst>
      <p:ext uri="{BB962C8B-B14F-4D97-AF65-F5344CB8AC3E}">
        <p14:creationId xmlns:p14="http://schemas.microsoft.com/office/powerpoint/2010/main" val="242804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Writing trees on a computer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8" name="Picture 17" descr="sampleTree1.pdf">
            <a:extLst>
              <a:ext uri="{FF2B5EF4-FFF2-40B4-BE49-F238E27FC236}">
                <a16:creationId xmlns:a16="http://schemas.microsoft.com/office/drawing/2014/main" id="{AA560616-0623-4E36-60AC-1E24E89C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562" y="1222625"/>
            <a:ext cx="4119938" cy="5275385"/>
          </a:xfrm>
          <a:prstGeom prst="rect">
            <a:avLst/>
          </a:prstGeom>
        </p:spPr>
      </p:pic>
      <p:sp>
        <p:nvSpPr>
          <p:cNvPr id="30" name="Tijdelijke aanduiding voor inhoud 5">
            <a:extLst>
              <a:ext uri="{FF2B5EF4-FFF2-40B4-BE49-F238E27FC236}">
                <a16:creationId xmlns:a16="http://schemas.microsoft.com/office/drawing/2014/main" id="{0D4B1811-8A90-F9A4-B39A-FD811F6F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7140028" cy="5140548"/>
          </a:xfrm>
        </p:spPr>
        <p:txBody>
          <a:bodyPr>
            <a:normAutofit/>
          </a:bodyPr>
          <a:lstStyle/>
          <a:p>
            <a:r>
              <a:rPr lang="nl-BE" dirty="0"/>
              <a:t>Trees are represented in a text file using parentheses and commas (newick format)</a:t>
            </a:r>
          </a:p>
          <a:p>
            <a:r>
              <a:rPr lang="nl-BE" dirty="0"/>
              <a:t>Every internal node is a comma and the leaf nodes that connect to that internal node have ( ) around them</a:t>
            </a:r>
          </a:p>
          <a:p>
            <a:r>
              <a:rPr lang="nl-BE" dirty="0"/>
              <a:t>This tree is represented as:</a:t>
            </a:r>
          </a:p>
          <a:p>
            <a:pPr lvl="1"/>
            <a:r>
              <a:rPr lang="nl-BE" dirty="0"/>
              <a:t>(((A,B),C),(D,(E,F)))</a:t>
            </a:r>
          </a:p>
          <a:p>
            <a:r>
              <a:rPr lang="nl-BE" dirty="0"/>
              <a:t>If we know the lengths of the branches, they are written after each label or ) after a colon</a:t>
            </a:r>
          </a:p>
          <a:p>
            <a:pPr lvl="1"/>
            <a:r>
              <a:rPr lang="nl-BE" dirty="0"/>
              <a:t>(((A:0.5,B:0.1):0.2,C:0.5):0.3,(D:0.1,(E:0.2,F:0.2)))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448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tree representation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3FF2F1-0874-A608-8B94-BBCCAC175789}"/>
              </a:ext>
            </a:extLst>
          </p:cNvPr>
          <p:cNvGrpSpPr/>
          <p:nvPr/>
        </p:nvGrpSpPr>
        <p:grpSpPr>
          <a:xfrm>
            <a:off x="936464" y="1413236"/>
            <a:ext cx="10319071" cy="5000366"/>
            <a:chOff x="1174429" y="1743625"/>
            <a:chExt cx="8538494" cy="4031528"/>
          </a:xfrm>
        </p:grpSpPr>
        <p:pic>
          <p:nvPicPr>
            <p:cNvPr id="11" name="Picture 10" descr="sampleTree1.pdf">
              <a:extLst>
                <a:ext uri="{FF2B5EF4-FFF2-40B4-BE49-F238E27FC236}">
                  <a16:creationId xmlns:a16="http://schemas.microsoft.com/office/drawing/2014/main" id="{0F7B3268-B7E0-420A-CC3E-6BE82D192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630" y="2266845"/>
              <a:ext cx="2241095" cy="1831543"/>
            </a:xfrm>
            <a:prstGeom prst="rect">
              <a:avLst/>
            </a:prstGeom>
          </p:spPr>
        </p:pic>
        <p:pic>
          <p:nvPicPr>
            <p:cNvPr id="12" name="Picture 11" descr="sampleTree2.pdf">
              <a:extLst>
                <a:ext uri="{FF2B5EF4-FFF2-40B4-BE49-F238E27FC236}">
                  <a16:creationId xmlns:a16="http://schemas.microsoft.com/office/drawing/2014/main" id="{C517AF36-8A79-A21A-30E4-B5538A11D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804" y="4153788"/>
              <a:ext cx="1983921" cy="1621365"/>
            </a:xfrm>
            <a:prstGeom prst="rect">
              <a:avLst/>
            </a:prstGeom>
          </p:spPr>
        </p:pic>
        <p:pic>
          <p:nvPicPr>
            <p:cNvPr id="13" name="Picture 12" descr="sampleTreePhyl1.pdf">
              <a:extLst>
                <a:ext uri="{FF2B5EF4-FFF2-40B4-BE49-F238E27FC236}">
                  <a16:creationId xmlns:a16="http://schemas.microsoft.com/office/drawing/2014/main" id="{33332B24-9799-7272-5CB4-6B23B7F8F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4989" y="2200828"/>
              <a:ext cx="2026524" cy="1656183"/>
            </a:xfrm>
            <a:prstGeom prst="rect">
              <a:avLst/>
            </a:prstGeom>
          </p:spPr>
        </p:pic>
        <p:pic>
          <p:nvPicPr>
            <p:cNvPr id="14" name="Picture 13" descr="sampleTreeUnrooted.pdf">
              <a:extLst>
                <a:ext uri="{FF2B5EF4-FFF2-40B4-BE49-F238E27FC236}">
                  <a16:creationId xmlns:a16="http://schemas.microsoft.com/office/drawing/2014/main" id="{552E9B61-BAC2-6434-52A7-60EA74255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4988" y="4174376"/>
              <a:ext cx="2366664" cy="15740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225D07-89C7-9C6F-B67B-7FA6DFA341D3}"/>
                </a:ext>
              </a:extLst>
            </p:cNvPr>
            <p:cNvSpPr txBox="1"/>
            <p:nvPr/>
          </p:nvSpPr>
          <p:spPr>
            <a:xfrm>
              <a:off x="1174429" y="1743625"/>
              <a:ext cx="34336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Cladogram: Branch lengths have no meaning</a:t>
              </a:r>
            </a:p>
            <a:p>
              <a:r>
                <a:rPr lang="en-US" sz="1400" dirty="0">
                  <a:latin typeface="Calibri"/>
                  <a:cs typeface="Calibri"/>
                </a:rPr>
                <a:t>(Sometimes have straight or curved lines)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B57FF2-2DB1-7D59-E6BF-13B963256CE6}"/>
                </a:ext>
              </a:extLst>
            </p:cNvPr>
            <p:cNvSpPr txBox="1"/>
            <p:nvPr/>
          </p:nvSpPr>
          <p:spPr>
            <a:xfrm>
              <a:off x="4965598" y="1743625"/>
              <a:ext cx="4747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Phylogram: Branch lengths have meaning</a:t>
              </a:r>
            </a:p>
            <a:p>
              <a:pPr algn="ctr"/>
              <a:r>
                <a:rPr lang="en-US" sz="1400" dirty="0">
                  <a:latin typeface="Calibri"/>
                  <a:cs typeface="Calibri"/>
                </a:rPr>
                <a:t>(e.g. estimated/expected/observed amount of change or time)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D154F-671F-D720-CB19-0411CFAEE765}"/>
                </a:ext>
              </a:extLst>
            </p:cNvPr>
            <p:cNvSpPr txBox="1"/>
            <p:nvPr/>
          </p:nvSpPr>
          <p:spPr>
            <a:xfrm>
              <a:off x="4939889" y="3880651"/>
              <a:ext cx="4772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Unrooted: No common ancestor is known or time is not known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42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relationships terminology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Monophyletic</a:t>
            </a:r>
          </a:p>
          <a:p>
            <a:pPr lvl="1"/>
            <a:r>
              <a:rPr lang="nl-BE" dirty="0"/>
              <a:t>A group of taxa that contains an ancestor and all its descendants</a:t>
            </a:r>
          </a:p>
          <a:p>
            <a:pPr lvl="1"/>
            <a:r>
              <a:rPr lang="nl-BE" dirty="0"/>
              <a:t>Monophyletic group is also referred to as a clade</a:t>
            </a:r>
          </a:p>
          <a:p>
            <a:pPr lvl="1"/>
            <a:endParaRPr lang="nl-BE" dirty="0"/>
          </a:p>
          <a:p>
            <a:r>
              <a:rPr lang="nl-BE" dirty="0"/>
              <a:t>Polyphyletic</a:t>
            </a:r>
          </a:p>
          <a:p>
            <a:pPr lvl="1"/>
            <a:r>
              <a:rPr lang="nl-BE" dirty="0"/>
              <a:t>A group of taxa brought together by convergent evolution</a:t>
            </a:r>
          </a:p>
          <a:p>
            <a:pPr lvl="1"/>
            <a:endParaRPr lang="nl-BE" dirty="0"/>
          </a:p>
          <a:p>
            <a:r>
              <a:rPr lang="nl-BE" dirty="0"/>
              <a:t>Paraphyletic</a:t>
            </a:r>
          </a:p>
          <a:p>
            <a:pPr lvl="1"/>
            <a:r>
              <a:rPr lang="nl-BE" dirty="0"/>
              <a:t>A monophyletic group where a subgroup has been removed</a:t>
            </a:r>
          </a:p>
        </p:txBody>
      </p:sp>
    </p:spTree>
    <p:extLst>
      <p:ext uri="{BB962C8B-B14F-4D97-AF65-F5344CB8AC3E}">
        <p14:creationId xmlns:p14="http://schemas.microsoft.com/office/powerpoint/2010/main" val="385794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relationships terminology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3" name="Picture 2" descr="Monophyly,_paraphyly,_polyphyly.png">
            <a:extLst>
              <a:ext uri="{FF2B5EF4-FFF2-40B4-BE49-F238E27FC236}">
                <a16:creationId xmlns:a16="http://schemas.microsoft.com/office/drawing/2014/main" id="{327F527A-1CF9-99AB-0801-6D3004F12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" b="11909"/>
          <a:stretch/>
        </p:blipFill>
        <p:spPr>
          <a:xfrm>
            <a:off x="2949229" y="1399266"/>
            <a:ext cx="6537671" cy="5344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7CD55-ADA8-076D-ACE1-B14B92D1CA72}"/>
              </a:ext>
            </a:extLst>
          </p:cNvPr>
          <p:cNvSpPr txBox="1"/>
          <p:nvPr/>
        </p:nvSpPr>
        <p:spPr>
          <a:xfrm>
            <a:off x="11371420" y="648220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  <a:cs typeface="Calibri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5844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Phylogenetic terminology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4625428" cy="5140548"/>
          </a:xfrm>
        </p:spPr>
        <p:txBody>
          <a:bodyPr>
            <a:normAutofit/>
          </a:bodyPr>
          <a:lstStyle/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Monophyletic</a:t>
            </a:r>
          </a:p>
          <a:p>
            <a:pPr lvl="1"/>
            <a:r>
              <a:rPr lang="nl-BE" sz="1800" i="1" dirty="0"/>
              <a:t>M. avium</a:t>
            </a:r>
          </a:p>
          <a:p>
            <a:pPr lvl="1"/>
            <a:endParaRPr lang="nl-BE" sz="1800" i="1" dirty="0"/>
          </a:p>
          <a:p>
            <a:r>
              <a:rPr lang="nl-BE" sz="2000" dirty="0"/>
              <a:t>Polyphyletic</a:t>
            </a:r>
          </a:p>
          <a:p>
            <a:pPr lvl="1"/>
            <a:r>
              <a:rPr lang="nl-BE" sz="1800" i="1" dirty="0"/>
              <a:t>M. simiae</a:t>
            </a:r>
          </a:p>
          <a:p>
            <a:pPr lvl="1"/>
            <a:r>
              <a:rPr lang="nl-BE" sz="1800" dirty="0"/>
              <a:t>(</a:t>
            </a:r>
            <a:r>
              <a:rPr lang="nl-BE" sz="1800" i="1" dirty="0"/>
              <a:t>M. kubicae </a:t>
            </a:r>
            <a:r>
              <a:rPr lang="nl-BE" sz="1800" dirty="0"/>
              <a:t>separate)</a:t>
            </a:r>
          </a:p>
          <a:p>
            <a:pPr lvl="1"/>
            <a:endParaRPr lang="nl-BE" sz="1800" dirty="0"/>
          </a:p>
          <a:p>
            <a:r>
              <a:rPr lang="nl-BE" sz="2000" dirty="0"/>
              <a:t>Paraphyletic</a:t>
            </a:r>
          </a:p>
          <a:p>
            <a:pPr lvl="1"/>
            <a:r>
              <a:rPr lang="nl-BE" sz="1800" i="1" dirty="0"/>
              <a:t>M. simiae </a:t>
            </a:r>
            <a:r>
              <a:rPr lang="nl-BE" sz="1800" dirty="0"/>
              <a:t>without</a:t>
            </a:r>
            <a:r>
              <a:rPr lang="nl-BE" sz="1800" i="1" dirty="0"/>
              <a:t> M. kubicae</a:t>
            </a:r>
          </a:p>
          <a:p>
            <a:pPr lvl="1"/>
            <a:r>
              <a:rPr lang="nl-BE" sz="1800" dirty="0"/>
              <a:t>(</a:t>
            </a:r>
            <a:r>
              <a:rPr lang="nl-BE" sz="1800" i="1" dirty="0"/>
              <a:t>M. avium </a:t>
            </a:r>
            <a:r>
              <a:rPr lang="nl-BE" sz="1800" dirty="0"/>
              <a:t>shares the same ancestor)</a:t>
            </a:r>
            <a:r>
              <a:rPr lang="nl-BE" sz="1800" i="1" dirty="0"/>
              <a:t> </a:t>
            </a:r>
          </a:p>
        </p:txBody>
      </p:sp>
      <p:pic>
        <p:nvPicPr>
          <p:cNvPr id="3" name="Picture 2" descr="igure 1">
            <a:extLst>
              <a:ext uri="{FF2B5EF4-FFF2-40B4-BE49-F238E27FC236}">
                <a16:creationId xmlns:a16="http://schemas.microsoft.com/office/drawing/2014/main" id="{82B1EC5E-FB88-642F-7179-6D86A70B7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t="15139" r="13472" b="14655"/>
          <a:stretch/>
        </p:blipFill>
        <p:spPr bwMode="auto">
          <a:xfrm rot="5400000">
            <a:off x="6712030" y="-239675"/>
            <a:ext cx="3885422" cy="70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6DE04-594D-677C-B6A0-57899EFFA2A0}"/>
              </a:ext>
            </a:extLst>
          </p:cNvPr>
          <p:cNvSpPr txBox="1"/>
          <p:nvPr/>
        </p:nvSpPr>
        <p:spPr>
          <a:xfrm>
            <a:off x="9952284" y="6413602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/>
                <a:cs typeface="Calibri"/>
              </a:rPr>
              <a:t>Fedrizzi, Meehan et al, Sci Rep 2017</a:t>
            </a:r>
          </a:p>
        </p:txBody>
      </p:sp>
    </p:spTree>
    <p:extLst>
      <p:ext uri="{BB962C8B-B14F-4D97-AF65-F5344CB8AC3E}">
        <p14:creationId xmlns:p14="http://schemas.microsoft.com/office/powerpoint/2010/main" val="293354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1859A-D475-4A9D-83E1-80A36DBA260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317b901-4ab4-4161-80c3-da5df50c25bf"/>
    <ds:schemaRef ds:uri="http://purl.org/dc/terms/"/>
    <ds:schemaRef ds:uri="8dbe2aa3-3237-4830-85c4-3d48417ef302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16154</TotalTime>
  <Words>2187</Words>
  <Application>Microsoft Macintosh PowerPoint</Application>
  <PresentationFormat>Widescreen</PresentationFormat>
  <Paragraphs>533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</vt:lpstr>
      <vt:lpstr>Lucida Grande</vt:lpstr>
      <vt:lpstr>Wingdings</vt:lpstr>
      <vt:lpstr>Office Theme</vt:lpstr>
      <vt:lpstr>An Introduction To Phylogeny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214</cp:revision>
  <dcterms:created xsi:type="dcterms:W3CDTF">2020-08-07T10:40:47Z</dcterms:created>
  <dcterms:modified xsi:type="dcterms:W3CDTF">2023-07-17T09:55:46Z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