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sldIdLst>
    <p:sldId id="256" r:id="rId5"/>
    <p:sldId id="262" r:id="rId6"/>
    <p:sldId id="263" r:id="rId7"/>
    <p:sldId id="264" r:id="rId8"/>
    <p:sldId id="265" r:id="rId9"/>
    <p:sldId id="266" r:id="rId10"/>
    <p:sldId id="281" r:id="rId11"/>
    <p:sldId id="267" r:id="rId12"/>
    <p:sldId id="268" r:id="rId13"/>
    <p:sldId id="269" r:id="rId14"/>
    <p:sldId id="282" r:id="rId15"/>
    <p:sldId id="283" r:id="rId16"/>
    <p:sldId id="270" r:id="rId17"/>
    <p:sldId id="272" r:id="rId18"/>
    <p:sldId id="273" r:id="rId19"/>
    <p:sldId id="274" r:id="rId20"/>
    <p:sldId id="275" r:id="rId21"/>
    <p:sldId id="316" r:id="rId22"/>
    <p:sldId id="276" r:id="rId23"/>
    <p:sldId id="277" r:id="rId24"/>
    <p:sldId id="278" r:id="rId25"/>
    <p:sldId id="279" r:id="rId26"/>
    <p:sldId id="280" r:id="rId27"/>
    <p:sldId id="296" r:id="rId28"/>
    <p:sldId id="297" r:id="rId29"/>
    <p:sldId id="307" r:id="rId30"/>
    <p:sldId id="298" r:id="rId31"/>
    <p:sldId id="299" r:id="rId32"/>
    <p:sldId id="300" r:id="rId33"/>
    <p:sldId id="301" r:id="rId34"/>
    <p:sldId id="302" r:id="rId35"/>
    <p:sldId id="317" r:id="rId36"/>
    <p:sldId id="303" r:id="rId37"/>
    <p:sldId id="304" r:id="rId38"/>
    <p:sldId id="310" r:id="rId39"/>
    <p:sldId id="309" r:id="rId40"/>
    <p:sldId id="305" r:id="rId41"/>
    <p:sldId id="306" r:id="rId42"/>
    <p:sldId id="311" r:id="rId43"/>
    <p:sldId id="312" r:id="rId44"/>
    <p:sldId id="318" r:id="rId45"/>
    <p:sldId id="31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53"/>
    <p:restoredTop sz="95070"/>
  </p:normalViewPr>
  <p:slideViewPr>
    <p:cSldViewPr snapToGrid="0" snapToObjects="1">
      <p:cViewPr varScale="1">
        <p:scale>
          <a:sx n="111" d="100"/>
          <a:sy n="111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549EBE81-76C1-E345-8654-631E0EF312A5}"/>
    <pc:docChg chg="custSel modSld">
      <pc:chgData name="Meehan, Conor" userId="f0efb965-348a-45f4-b123-bfc38a018e6c" providerId="ADAL" clId="{549EBE81-76C1-E345-8654-631E0EF312A5}" dt="2023-06-12T15:10:35.943" v="2" actId="27636"/>
      <pc:docMkLst>
        <pc:docMk/>
      </pc:docMkLst>
      <pc:sldChg chg="modSp mod">
        <pc:chgData name="Meehan, Conor" userId="f0efb965-348a-45f4-b123-bfc38a018e6c" providerId="ADAL" clId="{549EBE81-76C1-E345-8654-631E0EF312A5}" dt="2023-06-12T15:10:35.943" v="2" actId="27636"/>
        <pc:sldMkLst>
          <pc:docMk/>
          <pc:sldMk cId="133392737" sldId="276"/>
        </pc:sldMkLst>
        <pc:spChg chg="mod">
          <ac:chgData name="Meehan, Conor" userId="f0efb965-348a-45f4-b123-bfc38a018e6c" providerId="ADAL" clId="{549EBE81-76C1-E345-8654-631E0EF312A5}" dt="2023-06-12T15:10:35.943" v="2" actId="27636"/>
          <ac:spMkLst>
            <pc:docMk/>
            <pc:sldMk cId="133392737" sldId="276"/>
            <ac:spMk id="7" creationId="{9476F7CE-AF6C-7984-376A-C0149550D5D2}"/>
          </ac:spMkLst>
        </pc:spChg>
      </pc:sldChg>
      <pc:sldChg chg="modSp mod">
        <pc:chgData name="Meehan, Conor" userId="f0efb965-348a-45f4-b123-bfc38a018e6c" providerId="ADAL" clId="{549EBE81-76C1-E345-8654-631E0EF312A5}" dt="2023-05-31T14:00:18.786" v="0" actId="20577"/>
        <pc:sldMkLst>
          <pc:docMk/>
          <pc:sldMk cId="918799015" sldId="295"/>
        </pc:sldMkLst>
        <pc:spChg chg="mod">
          <ac:chgData name="Meehan, Conor" userId="f0efb965-348a-45f4-b123-bfc38a018e6c" providerId="ADAL" clId="{549EBE81-76C1-E345-8654-631E0EF312A5}" dt="2023-05-31T14:00:18.786" v="0" actId="20577"/>
          <ac:spMkLst>
            <pc:docMk/>
            <pc:sldMk cId="918799015" sldId="295"/>
            <ac:spMk id="2" creationId="{1154DFE8-7E94-7D42-8F57-AE1BC6C92109}"/>
          </ac:spMkLst>
        </pc:spChg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2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9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7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1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9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4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8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8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4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3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8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8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9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6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0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4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2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0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4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8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5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9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8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1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6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3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6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5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5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07/07/2023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07/07/2023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07/07/2023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research/co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en-GB" sz="4400" dirty="0"/>
              <a:t>Biological databases and BLAST 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Conor Meehan (he/they)</a:t>
            </a:r>
          </a:p>
          <a:p>
            <a:r>
              <a:rPr lang="en-US" dirty="0" err="1"/>
              <a:t>conor.meehan@ntu.ac.uk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con_meehan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UniProt</a:t>
            </a:r>
            <a:r>
              <a:rPr lang="en-GB" dirty="0"/>
              <a:t> entry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95B249-64F9-6A58-38E0-930967DB3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1"/>
          <a:stretch/>
        </p:blipFill>
        <p:spPr>
          <a:xfrm>
            <a:off x="1584739" y="1153128"/>
            <a:ext cx="9022521" cy="52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UniProt</a:t>
            </a:r>
            <a:r>
              <a:rPr lang="en-GB" dirty="0"/>
              <a:t> entry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674FDD-E9AE-4FF9-5AFA-11572A5B2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6" y="1126273"/>
            <a:ext cx="9132888" cy="531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UniProt</a:t>
            </a:r>
            <a:r>
              <a:rPr lang="en-GB" dirty="0"/>
              <a:t> entry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D01FCA6-C5C2-8BA8-D3F5-B671E27B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41" y="1126273"/>
            <a:ext cx="913311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Protein structure database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Protein Data Bank (PDB)</a:t>
            </a:r>
            <a:endParaRPr lang="en-US" dirty="0">
              <a:hlinkClick r:id="rId3"/>
            </a:endParaRPr>
          </a:p>
          <a:p>
            <a:pPr lvl="1"/>
            <a:r>
              <a:rPr lang="en-US" sz="2000" dirty="0">
                <a:hlinkClick r:id="rId3"/>
              </a:rPr>
              <a:t>www.rcsb.org/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Contains solved structures from NMR, X-ray crystallography etc.</a:t>
            </a:r>
          </a:p>
          <a:p>
            <a:endParaRPr lang="en-US" dirty="0"/>
          </a:p>
          <a:p>
            <a:r>
              <a:rPr lang="en-US" dirty="0"/>
              <a:t>Web pages are interactive with viewer</a:t>
            </a:r>
          </a:p>
          <a:p>
            <a:endParaRPr lang="en-US" dirty="0"/>
          </a:p>
          <a:p>
            <a:r>
              <a:rPr lang="en-US" dirty="0"/>
              <a:t>Allows for downloading of PDB files that contain structure information</a:t>
            </a:r>
          </a:p>
          <a:p>
            <a:endParaRPr lang="en-US" dirty="0"/>
          </a:p>
          <a:p>
            <a:r>
              <a:rPr lang="en-US" dirty="0"/>
              <a:t>Uniform file format of x, y, z co-ordinates of each atom in structure</a:t>
            </a:r>
          </a:p>
          <a:p>
            <a:pPr lvl="1"/>
            <a:r>
              <a:rPr lang="en-US" dirty="0"/>
              <a:t>Also contains information on species, resolution </a:t>
            </a:r>
            <a:r>
              <a:rPr lang="en-US" dirty="0" err="1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56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Protein structure database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0EC58B-59FE-E40A-2EDE-3497A5E31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48" y="1126273"/>
            <a:ext cx="8136904" cy="55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9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Secondary databases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Databases containing information on classifications, motifs </a:t>
            </a:r>
            <a:r>
              <a:rPr lang="en-CA" dirty="0" err="1"/>
              <a:t>etc</a:t>
            </a:r>
            <a:endParaRPr lang="en-CA" dirty="0"/>
          </a:p>
          <a:p>
            <a:endParaRPr lang="en-CA" dirty="0"/>
          </a:p>
          <a:p>
            <a:r>
              <a:rPr lang="en-CA" dirty="0"/>
              <a:t>May be group specific</a:t>
            </a:r>
          </a:p>
          <a:p>
            <a:pPr lvl="1"/>
            <a:r>
              <a:rPr lang="en-CA" sz="2000" dirty="0"/>
              <a:t>GOBASE (organelles)</a:t>
            </a:r>
          </a:p>
          <a:p>
            <a:pPr lvl="1"/>
            <a:r>
              <a:rPr lang="en-CA" sz="2000" dirty="0" err="1"/>
              <a:t>WormBase</a:t>
            </a:r>
            <a:r>
              <a:rPr lang="en-CA" sz="2000" dirty="0"/>
              <a:t> (nematodes)</a:t>
            </a:r>
          </a:p>
          <a:p>
            <a:endParaRPr lang="en-CA" dirty="0"/>
          </a:p>
          <a:p>
            <a:r>
              <a:rPr lang="en-CA" dirty="0"/>
              <a:t>Main protein secondary database is PROSITE</a:t>
            </a:r>
          </a:p>
          <a:p>
            <a:pPr lvl="1"/>
            <a:r>
              <a:rPr lang="en-CA" sz="2000" dirty="0"/>
              <a:t>Contains biologically important amino acid motifs/patterns/sites</a:t>
            </a:r>
          </a:p>
          <a:p>
            <a:pPr lvl="1"/>
            <a:r>
              <a:rPr lang="en-CA" sz="2000" dirty="0"/>
              <a:t>Such patterns may be DNA binding sites, substrate recognition motifs etc.</a:t>
            </a:r>
            <a:endParaRPr lang="en-CA" dirty="0"/>
          </a:p>
          <a:p>
            <a:pPr lvl="1"/>
            <a:r>
              <a:rPr lang="en-CA" sz="2000" dirty="0"/>
              <a:t>Can search against this database to estimate the function of an unknown protein sequence or search a motif against the database to get proteins that contain that signature.</a:t>
            </a:r>
          </a:p>
          <a:p>
            <a:endParaRPr lang="en-CA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680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Prosite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9E5CA0-6555-31D4-43E7-2E23E8D5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30" y="1232922"/>
            <a:ext cx="8306539" cy="54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Prosite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Motif entries detail the schematic representation of a signature/motif. E.g. for a homeobox: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sz="2000" dirty="0" err="1"/>
              <a:t>xxxHHHHHHHHtttHHHHHHHHxxx</a:t>
            </a:r>
            <a:endParaRPr lang="en-CA" sz="2000" dirty="0"/>
          </a:p>
          <a:p>
            <a:pPr marL="914400" lvl="2" indent="0">
              <a:buNone/>
            </a:pPr>
            <a:r>
              <a:rPr lang="en-CA" sz="1400" dirty="0"/>
              <a:t>(H= </a:t>
            </a:r>
            <a:r>
              <a:rPr lang="en-CA" sz="1400" dirty="0" err="1"/>
              <a:t>helix;t</a:t>
            </a:r>
            <a:r>
              <a:rPr lang="en-CA" sz="1400" dirty="0"/>
              <a:t>=turn)</a:t>
            </a:r>
          </a:p>
          <a:p>
            <a:endParaRPr lang="en-CA" dirty="0"/>
          </a:p>
          <a:p>
            <a:r>
              <a:rPr lang="en-CA" dirty="0"/>
              <a:t>Also shows the consensus pattern for a motif</a:t>
            </a:r>
          </a:p>
          <a:p>
            <a:pPr lvl="1"/>
            <a:r>
              <a:rPr lang="en-CA" sz="2000" dirty="0"/>
              <a:t>E.g. Start of homeobox:</a:t>
            </a:r>
          </a:p>
          <a:p>
            <a:pPr marL="0" indent="0">
              <a:buNone/>
            </a:pPr>
            <a:r>
              <a:rPr lang="en-CA" sz="2000" dirty="0"/>
              <a:t>	[LIVMFYG]-[ASLVR]-x(2)-[LIVMSTACN]-x-[LIVM]-{Y}</a:t>
            </a:r>
          </a:p>
          <a:p>
            <a:pPr lvl="1"/>
            <a:r>
              <a:rPr lang="en-CA" sz="2000" dirty="0"/>
              <a:t>[]: different amino acids possible at one position</a:t>
            </a:r>
          </a:p>
          <a:p>
            <a:pPr lvl="1"/>
            <a:r>
              <a:rPr lang="en-CA" sz="2000" dirty="0"/>
              <a:t>X(2): any amino acid followed by any amino acid</a:t>
            </a:r>
          </a:p>
          <a:p>
            <a:pPr lvl="1"/>
            <a:r>
              <a:rPr lang="en-CA" sz="2000" dirty="0"/>
              <a:t>{Y} : Any residue except tyrosine</a:t>
            </a:r>
          </a:p>
          <a:p>
            <a:pPr lvl="1"/>
            <a:r>
              <a:rPr lang="en-CA" sz="2000" dirty="0"/>
              <a:t>Letter by itself denotes only that amino acid at that position</a:t>
            </a:r>
          </a:p>
          <a:p>
            <a:pPr lvl="1"/>
            <a:r>
              <a:rPr lang="en-CA" sz="2000" dirty="0"/>
              <a:t>- : separates positions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06283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Motif task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Also available on </a:t>
            </a:r>
            <a:r>
              <a:rPr lang="en-CA" dirty="0" err="1"/>
              <a:t>github</a:t>
            </a:r>
            <a:r>
              <a:rPr lang="en-CA" dirty="0"/>
              <a:t> with sample answer</a:t>
            </a:r>
          </a:p>
          <a:p>
            <a:r>
              <a:rPr lang="en-CA" dirty="0"/>
              <a:t>Write this motif:</a:t>
            </a:r>
          </a:p>
          <a:p>
            <a:pPr lvl="1"/>
            <a:r>
              <a:rPr lang="en-CA" dirty="0"/>
              <a:t>1: Any residue except Glycine (G)</a:t>
            </a:r>
          </a:p>
          <a:p>
            <a:pPr lvl="1"/>
            <a:r>
              <a:rPr lang="en-CA" dirty="0"/>
              <a:t>2: A cytosine (C)</a:t>
            </a:r>
          </a:p>
          <a:p>
            <a:pPr lvl="1"/>
            <a:r>
              <a:rPr lang="en-CA" dirty="0"/>
              <a:t>3: Any of the following residues: A, L, W, S</a:t>
            </a:r>
          </a:p>
          <a:p>
            <a:pPr lvl="1"/>
            <a:r>
              <a:rPr lang="en-CA" dirty="0"/>
              <a:t>4-5: Two positions of any residue</a:t>
            </a:r>
          </a:p>
          <a:p>
            <a:pPr lvl="1"/>
            <a:r>
              <a:rPr lang="en-CA" dirty="0"/>
              <a:t>6: A proline (P)</a:t>
            </a:r>
          </a:p>
          <a:p>
            <a:r>
              <a:rPr lang="en-CA" dirty="0"/>
              <a:t>Guide:</a:t>
            </a:r>
            <a:endParaRPr lang="en-CA" sz="2000" dirty="0"/>
          </a:p>
          <a:p>
            <a:pPr lvl="1"/>
            <a:r>
              <a:rPr lang="en-CA" sz="2000" dirty="0"/>
              <a:t>[]: different amino acids possible at one position</a:t>
            </a:r>
          </a:p>
          <a:p>
            <a:pPr lvl="1"/>
            <a:r>
              <a:rPr lang="en-CA" sz="2000" dirty="0"/>
              <a:t>X(2): any amino acid followed by any amino acid</a:t>
            </a:r>
          </a:p>
          <a:p>
            <a:pPr lvl="1"/>
            <a:r>
              <a:rPr lang="en-CA" sz="2000" dirty="0"/>
              <a:t>{Y} : Any residue except tyrosine</a:t>
            </a:r>
          </a:p>
          <a:p>
            <a:pPr lvl="1"/>
            <a:r>
              <a:rPr lang="en-CA" sz="2000" dirty="0"/>
              <a:t>Letter by itself denotes only that amino acid at that position</a:t>
            </a:r>
          </a:p>
          <a:p>
            <a:pPr lvl="1"/>
            <a:r>
              <a:rPr lang="en-CA" sz="2000" dirty="0"/>
              <a:t>- : separates positions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66877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Functional categorisation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Protein functions can be classified in many ways</a:t>
            </a:r>
          </a:p>
          <a:p>
            <a:endParaRPr lang="en-CA" dirty="0"/>
          </a:p>
          <a:p>
            <a:r>
              <a:rPr lang="en-CA" dirty="0"/>
              <a:t>Many systems exist for this:</a:t>
            </a:r>
          </a:p>
          <a:p>
            <a:pPr lvl="1"/>
            <a:r>
              <a:rPr lang="en-CA" dirty="0"/>
              <a:t>Cluster of Orthologous Groups (COGs)</a:t>
            </a:r>
          </a:p>
          <a:p>
            <a:pPr lvl="1"/>
            <a:r>
              <a:rPr lang="en-CA" dirty="0"/>
              <a:t>Gene Ontology (GOs)</a:t>
            </a:r>
          </a:p>
          <a:p>
            <a:pPr lvl="1"/>
            <a:r>
              <a:rPr lang="en-CA"/>
              <a:t>Kyoto </a:t>
            </a:r>
            <a:r>
              <a:rPr lang="en-CA" dirty="0"/>
              <a:t>Encyclopaedia of Genes and Genomes (KEGG)</a:t>
            </a:r>
          </a:p>
          <a:p>
            <a:pPr lvl="1"/>
            <a:r>
              <a:rPr lang="en-CA" dirty="0"/>
              <a:t>Protein families (</a:t>
            </a:r>
            <a:r>
              <a:rPr lang="en-CA" dirty="0" err="1"/>
              <a:t>Pfam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dirty="0"/>
              <a:t>Many primary databases have links to these databases for all their annotated proteins</a:t>
            </a:r>
          </a:p>
          <a:p>
            <a:pPr marL="0" indent="0">
              <a:buNone/>
            </a:pPr>
            <a:endParaRPr lang="en-CA" sz="3200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39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Identify online database types and retrieve data</a:t>
            </a:r>
          </a:p>
          <a:p>
            <a:endParaRPr lang="en-CA" dirty="0"/>
          </a:p>
          <a:p>
            <a:r>
              <a:rPr lang="en-CA" dirty="0"/>
              <a:t>Describe types of homologs and gene evolution</a:t>
            </a:r>
          </a:p>
          <a:p>
            <a:endParaRPr lang="en-CA" dirty="0"/>
          </a:p>
          <a:p>
            <a:r>
              <a:rPr lang="en-CA" dirty="0"/>
              <a:t>Recognise the types of BLAST and their uses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COGs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COGs are based around the idea that proteins with similar sequences have similar functions</a:t>
            </a:r>
          </a:p>
          <a:p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https://www.ncbi.nlm.nih.gov/research/cog</a:t>
            </a:r>
            <a:endParaRPr lang="en-CA" dirty="0"/>
          </a:p>
          <a:p>
            <a:endParaRPr lang="en-CA" dirty="0"/>
          </a:p>
          <a:p>
            <a:r>
              <a:rPr lang="en-CA" dirty="0"/>
              <a:t>A system was created to place general functions on these sets of orthologs for easy comparison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Has 4 main categories broken down into sub-categories</a:t>
            </a:r>
          </a:p>
          <a:p>
            <a:endParaRPr lang="en-CA" dirty="0"/>
          </a:p>
          <a:p>
            <a:pPr lvl="1"/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47091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COGs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FA8ED84-9084-6031-616C-1A42C3B1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34" y="1348719"/>
            <a:ext cx="4956589" cy="5356572"/>
          </a:xfrm>
        </p:spPr>
        <p:txBody>
          <a:bodyPr/>
          <a:lstStyle/>
          <a:p>
            <a:pPr marL="457200" lvl="1" indent="0">
              <a:buNone/>
            </a:pPr>
            <a:r>
              <a:rPr lang="nl-BE" sz="1200" dirty="0"/>
              <a:t>INFORMATION STORAGE AND PROCESSING</a:t>
            </a:r>
          </a:p>
          <a:p>
            <a:pPr marL="457200" lvl="1" indent="0">
              <a:buNone/>
            </a:pPr>
            <a:r>
              <a:rPr lang="nl-BE" sz="1200" dirty="0"/>
              <a:t> [J] Translation, ribosomal structure and biogenesis </a:t>
            </a:r>
          </a:p>
          <a:p>
            <a:pPr marL="457200" lvl="1" indent="0">
              <a:buNone/>
            </a:pPr>
            <a:r>
              <a:rPr lang="nl-BE" sz="1200" dirty="0"/>
              <a:t> [A] RNA processing and modification </a:t>
            </a:r>
          </a:p>
          <a:p>
            <a:pPr marL="457200" lvl="1" indent="0">
              <a:buNone/>
            </a:pPr>
            <a:r>
              <a:rPr lang="nl-BE" sz="1200" dirty="0"/>
              <a:t> [K] Transcription </a:t>
            </a:r>
          </a:p>
          <a:p>
            <a:pPr marL="457200" lvl="1" indent="0">
              <a:buNone/>
            </a:pPr>
            <a:r>
              <a:rPr lang="nl-BE" sz="1200" dirty="0"/>
              <a:t> [L] Replication, recombination and repair </a:t>
            </a:r>
          </a:p>
          <a:p>
            <a:pPr marL="457200" lvl="1" indent="0">
              <a:buNone/>
            </a:pPr>
            <a:r>
              <a:rPr lang="nl-BE" sz="1200" dirty="0"/>
              <a:t> [B] Chromatin structure and dynamics </a:t>
            </a:r>
          </a:p>
          <a:p>
            <a:pPr marL="457200" lvl="1" indent="0">
              <a:buNone/>
            </a:pPr>
            <a:endParaRPr lang="nl-BE" sz="1200" dirty="0"/>
          </a:p>
          <a:p>
            <a:pPr marL="457200" lvl="1" indent="0">
              <a:buNone/>
            </a:pPr>
            <a:r>
              <a:rPr lang="nl-BE" sz="1200" dirty="0"/>
              <a:t>CELLULAR PROCESSES AND SIGNALING</a:t>
            </a:r>
          </a:p>
          <a:p>
            <a:pPr marL="457200" lvl="1" indent="0">
              <a:buNone/>
            </a:pPr>
            <a:r>
              <a:rPr lang="nl-BE" sz="1200" dirty="0"/>
              <a:t> [D] Cell cycle control, cell division, chromosome partitioning </a:t>
            </a:r>
          </a:p>
          <a:p>
            <a:pPr marL="457200" lvl="1" indent="0">
              <a:buNone/>
            </a:pPr>
            <a:r>
              <a:rPr lang="nl-BE" sz="1200" dirty="0"/>
              <a:t> [Y] Nuclear structure </a:t>
            </a:r>
          </a:p>
          <a:p>
            <a:pPr marL="457200" lvl="1" indent="0">
              <a:buNone/>
            </a:pPr>
            <a:r>
              <a:rPr lang="nl-BE" sz="1200" dirty="0"/>
              <a:t> [V] Defense mechanisms </a:t>
            </a:r>
          </a:p>
          <a:p>
            <a:pPr marL="457200" lvl="1" indent="0">
              <a:buNone/>
            </a:pPr>
            <a:r>
              <a:rPr lang="nl-BE" sz="1200" dirty="0"/>
              <a:t> [T] Signal transduction mechanisms </a:t>
            </a:r>
          </a:p>
          <a:p>
            <a:pPr marL="457200" lvl="1" indent="0">
              <a:buNone/>
            </a:pPr>
            <a:r>
              <a:rPr lang="nl-BE" sz="1200" dirty="0"/>
              <a:t> [M] Cell wall/membrane/envelope biogenesis </a:t>
            </a:r>
          </a:p>
          <a:p>
            <a:pPr marL="457200" lvl="1" indent="0">
              <a:buNone/>
            </a:pPr>
            <a:r>
              <a:rPr lang="nl-BE" sz="1200" dirty="0"/>
              <a:t> [N] Cell motility </a:t>
            </a:r>
          </a:p>
          <a:p>
            <a:pPr marL="457200" lvl="1" indent="0">
              <a:buNone/>
            </a:pPr>
            <a:r>
              <a:rPr lang="nl-BE" sz="1200" dirty="0"/>
              <a:t> [Z] Cytoskeleton </a:t>
            </a:r>
          </a:p>
          <a:p>
            <a:pPr marL="457200" lvl="1" indent="0">
              <a:buNone/>
            </a:pPr>
            <a:r>
              <a:rPr lang="nl-BE" sz="1200" dirty="0"/>
              <a:t> [W] Extracellular structures </a:t>
            </a:r>
          </a:p>
          <a:p>
            <a:pPr marL="457200" lvl="1" indent="0">
              <a:buNone/>
            </a:pPr>
            <a:r>
              <a:rPr lang="nl-BE" sz="1200" dirty="0"/>
              <a:t> [U] Intracellular trafficking, secretion, and vesicular transport </a:t>
            </a:r>
          </a:p>
          <a:p>
            <a:pPr marL="457200" lvl="1" indent="0">
              <a:buNone/>
            </a:pPr>
            <a:r>
              <a:rPr lang="nl-BE" sz="1200" dirty="0"/>
              <a:t> [O] Posttranslational modification, protein turnover, chaperones </a:t>
            </a:r>
          </a:p>
          <a:p>
            <a:pPr marL="457200" lvl="1" indent="0">
              <a:buNone/>
            </a:pPr>
            <a:r>
              <a:rPr lang="nl-BE" sz="1200" dirty="0"/>
              <a:t> [X] mobilome: prophages, transposons</a:t>
            </a:r>
          </a:p>
          <a:p>
            <a:pPr marL="457200" lvl="1" indent="0">
              <a:buNone/>
            </a:pPr>
            <a:endParaRPr lang="nl-BE" sz="1200" dirty="0"/>
          </a:p>
          <a:p>
            <a:pPr marL="457200" lvl="1" indent="0">
              <a:buNone/>
            </a:pPr>
            <a:endParaRPr lang="nl-BE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1392DD9-D20A-2846-0A53-06206FCD2991}"/>
              </a:ext>
            </a:extLst>
          </p:cNvPr>
          <p:cNvSpPr txBox="1">
            <a:spLocks/>
          </p:cNvSpPr>
          <p:nvPr/>
        </p:nvSpPr>
        <p:spPr bwMode="auto">
          <a:xfrm>
            <a:off x="6096000" y="1348719"/>
            <a:ext cx="4680520" cy="53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nl-BE" sz="1200" dirty="0"/>
              <a:t>METABOLISM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[C] Energy production and conversion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[G] Carbohydrate transport and metabolism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[E] Amino acid transport and metabolism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[F] Nucleotide transport and metabolism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[H] Coenzyme transport and metabolism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[I] Lipid transport and metabolism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[P] Inorganic ion transport and metabolism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[Q] Secondary metabolites biosynthesis, transport and catabolism </a:t>
            </a:r>
          </a:p>
          <a:p>
            <a:pPr marL="457200" lvl="1" indent="0">
              <a:buFontTx/>
              <a:buNone/>
            </a:pPr>
            <a:endParaRPr lang="nl-BE" sz="1200" dirty="0"/>
          </a:p>
          <a:p>
            <a:pPr marL="457200" lvl="1" indent="0">
              <a:buFontTx/>
              <a:buNone/>
            </a:pPr>
            <a:r>
              <a:rPr lang="nl-BE" sz="1200" dirty="0"/>
              <a:t>POORLY CHARACTERIZED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[R] General function prediction only </a:t>
            </a:r>
          </a:p>
          <a:p>
            <a:pPr marL="457200" lvl="1" indent="0">
              <a:buFontTx/>
              <a:buNone/>
            </a:pPr>
            <a:r>
              <a:rPr lang="nl-BE" sz="1200" dirty="0"/>
              <a:t> [S] Function unknown </a:t>
            </a:r>
          </a:p>
        </p:txBody>
      </p:sp>
    </p:spTree>
    <p:extLst>
      <p:ext uri="{BB962C8B-B14F-4D97-AF65-F5344CB8AC3E}">
        <p14:creationId xmlns:p14="http://schemas.microsoft.com/office/powerpoint/2010/main" val="347637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Protein structure secondary databases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6829033" cy="5140548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Protein structure is made up of multiple layers of folding</a:t>
            </a:r>
          </a:p>
          <a:p>
            <a:pPr lvl="1"/>
            <a:r>
              <a:rPr lang="en-GB" sz="2000" dirty="0"/>
              <a:t>Primary (sequence)</a:t>
            </a:r>
          </a:p>
          <a:p>
            <a:pPr lvl="1"/>
            <a:r>
              <a:rPr lang="en-GB" sz="2000" dirty="0"/>
              <a:t>Secondary (alpha helix/beta sheet etc)</a:t>
            </a:r>
          </a:p>
          <a:p>
            <a:pPr lvl="1"/>
            <a:r>
              <a:rPr lang="en-GB" sz="2000" dirty="0"/>
              <a:t>Super-secondary (beta hairpins etc)</a:t>
            </a:r>
          </a:p>
          <a:p>
            <a:pPr lvl="1"/>
            <a:r>
              <a:rPr lang="en-GB" sz="2000" dirty="0"/>
              <a:t>Tertiary (</a:t>
            </a:r>
            <a:r>
              <a:rPr lang="en-GB" sz="2000" dirty="0" err="1"/>
              <a:t>alpha+beta</a:t>
            </a:r>
            <a:r>
              <a:rPr lang="en-GB" sz="2000" dirty="0"/>
              <a:t>, all alpha etc)</a:t>
            </a:r>
          </a:p>
          <a:p>
            <a:pPr lvl="1"/>
            <a:r>
              <a:rPr lang="en-GB" sz="2000" dirty="0"/>
              <a:t>Quaternary (multi-domain/multi-chain)</a:t>
            </a:r>
          </a:p>
          <a:p>
            <a:endParaRPr lang="en-GB" dirty="0"/>
          </a:p>
          <a:p>
            <a:r>
              <a:rPr lang="en-GB" dirty="0"/>
              <a:t>Databases (SCOP and CATH) classify proteins based on their hierarchy of folds</a:t>
            </a:r>
          </a:p>
          <a:p>
            <a:pPr lvl="1"/>
            <a:r>
              <a:rPr lang="en-GB" sz="2000" dirty="0"/>
              <a:t>Each has unique and overlapping terms for classification</a:t>
            </a:r>
          </a:p>
        </p:txBody>
      </p:sp>
      <p:pic>
        <p:nvPicPr>
          <p:cNvPr id="5" name="Picture 2" descr="Image result for protein classification cath">
            <a:extLst>
              <a:ext uri="{FF2B5EF4-FFF2-40B4-BE49-F238E27FC236}">
                <a16:creationId xmlns:a16="http://schemas.microsoft.com/office/drawing/2014/main" id="{ED7B7085-2698-50DB-2987-DDA156C1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48" y="1126273"/>
            <a:ext cx="3639040" cy="56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Composite database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  <a:p>
            <a:r>
              <a:rPr lang="en-CA" dirty="0"/>
              <a:t>As primary and secondary databases grow, there is a need to link all available information together</a:t>
            </a:r>
          </a:p>
          <a:p>
            <a:endParaRPr lang="en-CA" dirty="0"/>
          </a:p>
          <a:p>
            <a:r>
              <a:rPr lang="en-CA" dirty="0"/>
              <a:t>Combine multiple types of databases into one place</a:t>
            </a:r>
          </a:p>
          <a:p>
            <a:pPr lvl="1"/>
            <a:r>
              <a:rPr lang="en-CA" sz="2000" dirty="0"/>
              <a:t>NCBI contains multiple databases, PubMed and BLAST</a:t>
            </a:r>
          </a:p>
          <a:p>
            <a:pPr lvl="1"/>
            <a:r>
              <a:rPr lang="en-CA" sz="2000" dirty="0" err="1"/>
              <a:t>ExPASy</a:t>
            </a:r>
            <a:r>
              <a:rPr lang="en-CA" sz="2000" dirty="0"/>
              <a:t> contains protein databases and analysis tools</a:t>
            </a:r>
          </a:p>
          <a:p>
            <a:endParaRPr lang="en-CA" dirty="0"/>
          </a:p>
          <a:p>
            <a:r>
              <a:rPr lang="en-CA" dirty="0"/>
              <a:t>Blurred line between database types</a:t>
            </a:r>
          </a:p>
          <a:p>
            <a:pPr lvl="1"/>
            <a:r>
              <a:rPr lang="en-CA" sz="2000" dirty="0"/>
              <a:t>NCBI contains GenBank</a:t>
            </a:r>
          </a:p>
          <a:p>
            <a:pPr lvl="1"/>
            <a:r>
              <a:rPr lang="en-CA" sz="2000" dirty="0" err="1"/>
              <a:t>ExPASy</a:t>
            </a:r>
            <a:r>
              <a:rPr lang="en-CA" sz="2000" dirty="0"/>
              <a:t> contains </a:t>
            </a:r>
            <a:r>
              <a:rPr lang="en-CA" sz="2000" dirty="0" err="1"/>
              <a:t>UniProt</a:t>
            </a:r>
            <a:r>
              <a:rPr lang="en-CA" sz="2000" dirty="0"/>
              <a:t> and </a:t>
            </a:r>
            <a:r>
              <a:rPr lang="en-CA" sz="2000" dirty="0" err="1"/>
              <a:t>Prosite</a:t>
            </a:r>
            <a:endParaRPr lang="en-CA" sz="2000" dirty="0"/>
          </a:p>
          <a:p>
            <a:endParaRPr lang="en-CA" dirty="0"/>
          </a:p>
          <a:p>
            <a:r>
              <a:rPr lang="en-CA" dirty="0"/>
              <a:t>Go! Explore!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094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Metadata databases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nl-BE" sz="2000" dirty="0"/>
              <a:t>Biological databases are often thought of to be data collected from organisms</a:t>
            </a:r>
          </a:p>
          <a:p>
            <a:endParaRPr lang="nl-BE" sz="2000" dirty="0"/>
          </a:p>
          <a:p>
            <a:r>
              <a:rPr lang="nl-BE" sz="2000" dirty="0"/>
              <a:t>Many researchers also want information on the habitats that their organism resides in, or overall distribution of an organism</a:t>
            </a:r>
          </a:p>
          <a:p>
            <a:endParaRPr lang="nl-BE" sz="2000" dirty="0"/>
          </a:p>
          <a:p>
            <a:r>
              <a:rPr lang="nl-BE" sz="2000" dirty="0"/>
              <a:t>Several databases exist that contain resources for exploring biodiversity, climate information etc.</a:t>
            </a:r>
          </a:p>
          <a:p>
            <a:endParaRPr lang="nl-BE" sz="2000" dirty="0"/>
          </a:p>
          <a:p>
            <a:r>
              <a:rPr lang="nl-BE" sz="2000" dirty="0"/>
              <a:t>Two examples:</a:t>
            </a:r>
          </a:p>
          <a:p>
            <a:pPr lvl="1"/>
            <a:r>
              <a:rPr lang="nl-BE" sz="2000" dirty="0"/>
              <a:t>GBIF.org</a:t>
            </a:r>
          </a:p>
          <a:p>
            <a:pPr lvl="2"/>
            <a:r>
              <a:rPr lang="nl-BE" sz="1400" dirty="0"/>
              <a:t>Contains information on biodiversity across the globe</a:t>
            </a:r>
          </a:p>
          <a:p>
            <a:pPr lvl="2"/>
            <a:r>
              <a:rPr lang="nl-BE" sz="1400" dirty="0"/>
              <a:t>Can search by species(e.g. Mus muculus), taxonomic name (e.g. Mammalia) or country</a:t>
            </a:r>
          </a:p>
          <a:p>
            <a:pPr lvl="2"/>
            <a:r>
              <a:rPr lang="nl-BE" sz="1400" dirty="0"/>
              <a:t>Integrated in many biogeography tools such as GenGIS</a:t>
            </a:r>
          </a:p>
          <a:p>
            <a:pPr lvl="1"/>
            <a:r>
              <a:rPr lang="nl-BE" sz="1800" dirty="0"/>
              <a:t>WorldClim.org</a:t>
            </a:r>
          </a:p>
          <a:p>
            <a:pPr lvl="2"/>
            <a:r>
              <a:rPr lang="nl-BE" sz="1400" dirty="0"/>
              <a:t>Details climate layers (temperature, rainfall etc.) from across the globe</a:t>
            </a:r>
          </a:p>
          <a:p>
            <a:pPr lvl="2"/>
            <a:r>
              <a:rPr lang="nl-BE" sz="1400" dirty="0"/>
              <a:t>Uses models to predict such climate features in the future and past (previous to their collected datasets)</a:t>
            </a:r>
          </a:p>
          <a:p>
            <a:pPr lvl="2"/>
            <a:r>
              <a:rPr lang="nl-BE" sz="1400" dirty="0"/>
              <a:t>Also intergrated into many geospatial tools</a:t>
            </a:r>
          </a:p>
          <a:p>
            <a:pPr lvl="1"/>
            <a:endParaRPr lang="nl-BE" sz="1800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134242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Biological databases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/>
          </a:bodyPr>
          <a:lstStyle/>
          <a:p>
            <a:r>
              <a:rPr lang="en-CA" dirty="0"/>
              <a:t>These are only a few examples of available biological databases</a:t>
            </a:r>
          </a:p>
          <a:p>
            <a:endParaRPr lang="en-CA" dirty="0"/>
          </a:p>
          <a:p>
            <a:r>
              <a:rPr lang="en-CA" dirty="0"/>
              <a:t>Many specific groups or organisms have dedicated databases</a:t>
            </a:r>
          </a:p>
          <a:p>
            <a:endParaRPr lang="nl-BE" dirty="0"/>
          </a:p>
          <a:p>
            <a:r>
              <a:rPr lang="nl-BE" dirty="0"/>
              <a:t>Keep note of the database version or access date that you used the database</a:t>
            </a:r>
          </a:p>
          <a:p>
            <a:endParaRPr lang="nl-BE" dirty="0"/>
          </a:p>
          <a:p>
            <a:r>
              <a:rPr lang="nl-BE" dirty="0"/>
              <a:t>Try to find out how often the database is updated before you use it</a:t>
            </a:r>
          </a:p>
          <a:p>
            <a:pPr lvl="1"/>
            <a:r>
              <a:rPr lang="nl-BE" sz="2000" dirty="0"/>
              <a:t>E.g. COGs is widely used but hasn’t been updated in 11 years</a:t>
            </a:r>
          </a:p>
          <a:p>
            <a:endParaRPr lang="nl-BE" dirty="0"/>
          </a:p>
          <a:p>
            <a:r>
              <a:rPr lang="nl-BE" dirty="0"/>
              <a:t>Good rule of thumb: Start with NCBI (e.g. BLAST) or ExPASy (e.g. InterProScan) and follow links to other databases from there</a:t>
            </a:r>
          </a:p>
        </p:txBody>
      </p:sp>
    </p:spTree>
    <p:extLst>
      <p:ext uri="{BB962C8B-B14F-4D97-AF65-F5344CB8AC3E}">
        <p14:creationId xmlns:p14="http://schemas.microsoft.com/office/powerpoint/2010/main" val="3344213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Break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9272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Comparative genomics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7BED758-15E9-3458-A00A-6D4C94CD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32" y="1243502"/>
            <a:ext cx="8424936" cy="54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EF2505-760F-92E6-5AB8-B126CB38C3DB}"/>
              </a:ext>
            </a:extLst>
          </p:cNvPr>
          <p:cNvSpPr txBox="1"/>
          <p:nvPr/>
        </p:nvSpPr>
        <p:spPr>
          <a:xfrm>
            <a:off x="9634653" y="6462755"/>
            <a:ext cx="2475572" cy="22137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1100" dirty="0" err="1"/>
              <a:t>Delsuc</a:t>
            </a:r>
            <a:r>
              <a:rPr lang="en-GB" sz="1100" dirty="0"/>
              <a:t> et al Nat Rev Gen 2005</a:t>
            </a:r>
          </a:p>
        </p:txBody>
      </p:sp>
    </p:spTree>
    <p:extLst>
      <p:ext uri="{BB962C8B-B14F-4D97-AF65-F5344CB8AC3E}">
        <p14:creationId xmlns:p14="http://schemas.microsoft.com/office/powerpoint/2010/main" val="355052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Homologs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GB" dirty="0"/>
              <a:t>Two genes are said to be homologs if they share an ancestor</a:t>
            </a:r>
          </a:p>
          <a:p>
            <a:r>
              <a:rPr lang="en-GB" dirty="0"/>
              <a:t>3 types:</a:t>
            </a:r>
          </a:p>
          <a:p>
            <a:pPr lvl="1"/>
            <a:r>
              <a:rPr lang="en-GB" dirty="0"/>
              <a:t>Ortholog</a:t>
            </a:r>
          </a:p>
          <a:p>
            <a:pPr lvl="1"/>
            <a:r>
              <a:rPr lang="en-GB" dirty="0"/>
              <a:t>Paralog</a:t>
            </a:r>
          </a:p>
          <a:p>
            <a:pPr lvl="1"/>
            <a:r>
              <a:rPr lang="en-GB" dirty="0" err="1"/>
              <a:t>Xenolog</a:t>
            </a:r>
            <a:endParaRPr lang="en-GB" dirty="0"/>
          </a:p>
        </p:txBody>
      </p:sp>
      <p:pic>
        <p:nvPicPr>
          <p:cNvPr id="5" name="Picture 2" descr="Image result for homologs">
            <a:extLst>
              <a:ext uri="{FF2B5EF4-FFF2-40B4-BE49-F238E27FC236}">
                <a16:creationId xmlns:a16="http://schemas.microsoft.com/office/drawing/2014/main" id="{F08AABD6-BD6E-6E4A-99A6-1A5FD924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84" y="1838953"/>
            <a:ext cx="6696744" cy="45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443DE-C5B5-3DBF-3ACF-9937BF12F04A}"/>
              </a:ext>
            </a:extLst>
          </p:cNvPr>
          <p:cNvSpPr txBox="1"/>
          <p:nvPr/>
        </p:nvSpPr>
        <p:spPr>
          <a:xfrm>
            <a:off x="3007654" y="6459527"/>
            <a:ext cx="6176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http://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www.discoveryandinnovation.com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/bioinformatics/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glossary_detail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homolog.html</a:t>
            </a:r>
            <a:endParaRPr lang="en-US" sz="1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7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Sequence homology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GB" dirty="0"/>
              <a:t>Can search for homologs by comparing gene/protein sequences</a:t>
            </a:r>
          </a:p>
          <a:p>
            <a:pPr lvl="1"/>
            <a:r>
              <a:rPr lang="en-GB" dirty="0"/>
              <a:t>Can look for primers</a:t>
            </a:r>
          </a:p>
          <a:p>
            <a:pPr lvl="1"/>
            <a:r>
              <a:rPr lang="en-GB" dirty="0"/>
              <a:t>Try to estimate function (not always accurate, better ways to do this)</a:t>
            </a:r>
          </a:p>
          <a:p>
            <a:pPr lvl="1"/>
            <a:r>
              <a:rPr lang="en-GB" dirty="0"/>
              <a:t>Identify species sequence may have come from</a:t>
            </a:r>
          </a:p>
          <a:p>
            <a:endParaRPr lang="en-GB" dirty="0"/>
          </a:p>
          <a:p>
            <a:r>
              <a:rPr lang="en-GB" dirty="0"/>
              <a:t>If the DNA/AA sequence of 2 genes/proteins is very similar, we would say they are homologs</a:t>
            </a:r>
          </a:p>
          <a:p>
            <a:endParaRPr lang="en-GB" dirty="0"/>
          </a:p>
          <a:p>
            <a:r>
              <a:rPr lang="en-GB" dirty="0"/>
              <a:t>The primary tool for homology searching is BLAST</a:t>
            </a:r>
          </a:p>
          <a:p>
            <a:pPr lvl="1"/>
            <a:r>
              <a:rPr lang="en-GB" dirty="0"/>
              <a:t>Basic Local Alignment Search Tool</a:t>
            </a:r>
          </a:p>
        </p:txBody>
      </p:sp>
    </p:spTree>
    <p:extLst>
      <p:ext uri="{BB962C8B-B14F-4D97-AF65-F5344CB8AC3E}">
        <p14:creationId xmlns:p14="http://schemas.microsoft.com/office/powerpoint/2010/main" val="38018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Biological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20000"/>
          </a:bodyPr>
          <a:lstStyle/>
          <a:p>
            <a:r>
              <a:rPr lang="nl-BE" sz="2000" dirty="0"/>
              <a:t>Many biological studies involve the generation and storage of large datasets</a:t>
            </a:r>
          </a:p>
          <a:p>
            <a:endParaRPr lang="nl-BE" sz="2000" dirty="0"/>
          </a:p>
          <a:p>
            <a:r>
              <a:rPr lang="nl-BE" sz="2000" dirty="0"/>
              <a:t>Datasets break down into two main types:</a:t>
            </a:r>
          </a:p>
          <a:p>
            <a:endParaRPr lang="nl-BE" sz="2000" dirty="0"/>
          </a:p>
          <a:p>
            <a:r>
              <a:rPr lang="nl-BE" sz="2000" dirty="0"/>
              <a:t>DNA</a:t>
            </a:r>
          </a:p>
          <a:p>
            <a:pPr lvl="1"/>
            <a:r>
              <a:rPr lang="nl-BE" sz="1800" dirty="0"/>
              <a:t>Gene Sequences</a:t>
            </a:r>
          </a:p>
          <a:p>
            <a:pPr lvl="1"/>
            <a:r>
              <a:rPr lang="nl-BE" sz="1800" dirty="0"/>
              <a:t>Genomes</a:t>
            </a:r>
          </a:p>
          <a:p>
            <a:pPr lvl="1"/>
            <a:r>
              <a:rPr lang="nl-BE" sz="1800" dirty="0"/>
              <a:t>Gene expression</a:t>
            </a:r>
          </a:p>
          <a:p>
            <a:pPr lvl="1"/>
            <a:r>
              <a:rPr lang="nl-BE" sz="1800" dirty="0"/>
              <a:t>Genome variation (polymorphisms)</a:t>
            </a:r>
          </a:p>
          <a:p>
            <a:endParaRPr lang="nl-BE" sz="2000" dirty="0"/>
          </a:p>
          <a:p>
            <a:r>
              <a:rPr lang="nl-BE" sz="2000" dirty="0"/>
              <a:t>Protein</a:t>
            </a:r>
          </a:p>
          <a:p>
            <a:pPr lvl="1"/>
            <a:r>
              <a:rPr lang="nl-BE" sz="1800" dirty="0"/>
              <a:t>Protein sequences</a:t>
            </a:r>
          </a:p>
          <a:p>
            <a:pPr lvl="1"/>
            <a:r>
              <a:rPr lang="nl-BE" sz="1800" dirty="0"/>
              <a:t>Protein structures</a:t>
            </a:r>
          </a:p>
          <a:p>
            <a:pPr lvl="1"/>
            <a:r>
              <a:rPr lang="nl-BE" sz="1800" dirty="0"/>
              <a:t>Motif/functional data</a:t>
            </a:r>
          </a:p>
          <a:p>
            <a:endParaRPr lang="nl-BE" sz="2000" dirty="0"/>
          </a:p>
          <a:p>
            <a:r>
              <a:rPr lang="nl-BE" sz="2000" dirty="0"/>
              <a:t>Where and how do we store and retrieve such data?</a:t>
            </a:r>
          </a:p>
        </p:txBody>
      </p:sp>
    </p:spTree>
    <p:extLst>
      <p:ext uri="{BB962C8B-B14F-4D97-AF65-F5344CB8AC3E}">
        <p14:creationId xmlns:p14="http://schemas.microsoft.com/office/powerpoint/2010/main" val="1912870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BLAST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Basic Local Alignment Search Tool</a:t>
            </a:r>
          </a:p>
          <a:p>
            <a:endParaRPr lang="en-CA" dirty="0"/>
          </a:p>
          <a:p>
            <a:r>
              <a:rPr lang="en-CA" dirty="0"/>
              <a:t>Allows for a search of a database to find homologous sequences</a:t>
            </a:r>
          </a:p>
          <a:p>
            <a:endParaRPr lang="en-CA" dirty="0"/>
          </a:p>
          <a:p>
            <a:r>
              <a:rPr lang="en-CA" dirty="0"/>
              <a:t>Web tool searches NCBI database</a:t>
            </a:r>
          </a:p>
          <a:p>
            <a:pPr lvl="1"/>
            <a:r>
              <a:rPr lang="en-CA" sz="2000" dirty="0"/>
              <a:t>Default is NR (non-redundant)</a:t>
            </a:r>
          </a:p>
          <a:p>
            <a:pPr lvl="1"/>
            <a:r>
              <a:rPr lang="en-CA" sz="2000" dirty="0"/>
              <a:t>Can search subsections</a:t>
            </a:r>
          </a:p>
          <a:p>
            <a:pPr lvl="2"/>
            <a:r>
              <a:rPr lang="en-CA" sz="1600" dirty="0"/>
              <a:t>Reference sets</a:t>
            </a:r>
          </a:p>
          <a:p>
            <a:pPr lvl="2"/>
            <a:r>
              <a:rPr lang="en-CA" sz="1600" dirty="0"/>
              <a:t>Specific genomes</a:t>
            </a:r>
          </a:p>
          <a:p>
            <a:pPr lvl="2"/>
            <a:r>
              <a:rPr lang="en-CA" sz="1600" dirty="0"/>
              <a:t>Exclude specific sections</a:t>
            </a:r>
          </a:p>
          <a:p>
            <a:endParaRPr lang="en-CA" dirty="0"/>
          </a:p>
          <a:p>
            <a:r>
              <a:rPr lang="en-CA" dirty="0"/>
              <a:t>Command line tool: BLAST+</a:t>
            </a:r>
          </a:p>
          <a:p>
            <a:pPr lvl="1"/>
            <a:r>
              <a:rPr lang="en-CA" sz="2000" dirty="0"/>
              <a:t>Download premade NCBI databases</a:t>
            </a:r>
          </a:p>
          <a:p>
            <a:pPr lvl="1"/>
            <a:r>
              <a:rPr lang="en-CA" sz="2000" dirty="0"/>
              <a:t>Create own databases</a:t>
            </a:r>
          </a:p>
          <a:p>
            <a:pPr lvl="1"/>
            <a:r>
              <a:rPr lang="en-CA" sz="2000" dirty="0"/>
              <a:t>Can do this in Galaxy</a:t>
            </a:r>
          </a:p>
        </p:txBody>
      </p:sp>
    </p:spTree>
    <p:extLst>
      <p:ext uri="{BB962C8B-B14F-4D97-AF65-F5344CB8AC3E}">
        <p14:creationId xmlns:p14="http://schemas.microsoft.com/office/powerpoint/2010/main" val="1723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Types of BLAST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019920E-3F92-85ED-67A3-8DADDA2D8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8354"/>
              </p:ext>
            </p:extLst>
          </p:nvPr>
        </p:nvGraphicFramePr>
        <p:xfrm>
          <a:off x="1741682" y="1362424"/>
          <a:ext cx="8362950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BLASTn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Nucleotide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Nucleotide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BLASTp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BLASTx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Translated Nucleotide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tBLASTn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Translated Nucleotide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tBLASTx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Translated Nucleotide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Translated Nucleotide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468144C5-8F68-CEBC-0F62-7AF5F434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97" y="3689554"/>
            <a:ext cx="3131294" cy="29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38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Homology terminology quiz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sz="2800" dirty="0"/>
              <a:t>Paralogs are defined as:</a:t>
            </a:r>
          </a:p>
          <a:p>
            <a:endParaRPr lang="en-CA" sz="2400" dirty="0"/>
          </a:p>
          <a:p>
            <a:r>
              <a:rPr lang="en-CA" sz="2400" dirty="0"/>
              <a:t>Homologs , usually with different functions, that arose from a gene duplication event</a:t>
            </a:r>
          </a:p>
          <a:p>
            <a:endParaRPr lang="en-CA" sz="2400" dirty="0"/>
          </a:p>
          <a:p>
            <a:r>
              <a:rPr lang="en-CA" sz="2400" dirty="0"/>
              <a:t>Homologs , usually with the same function, that arose from a speciation event</a:t>
            </a:r>
          </a:p>
          <a:p>
            <a:endParaRPr lang="en-CA" sz="2400" dirty="0"/>
          </a:p>
          <a:p>
            <a:r>
              <a:rPr lang="en-CA" sz="2400" dirty="0"/>
              <a:t>Homologs , usually with the same function, that arose from a horizontal gene transfer event</a:t>
            </a:r>
          </a:p>
        </p:txBody>
      </p:sp>
    </p:spTree>
    <p:extLst>
      <p:ext uri="{BB962C8B-B14F-4D97-AF65-F5344CB8AC3E}">
        <p14:creationId xmlns:p14="http://schemas.microsoft.com/office/powerpoint/2010/main" val="3224606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BLAST algorithm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0C5732E-3188-F289-FBA3-5BE7EAA2B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t="812" r="6149" b="58173"/>
          <a:stretch/>
        </p:blipFill>
        <p:spPr bwMode="auto">
          <a:xfrm>
            <a:off x="1868711" y="1582589"/>
            <a:ext cx="8454578" cy="44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264391-0D17-AE7D-E4F7-58363A427B36}"/>
              </a:ext>
            </a:extLst>
          </p:cNvPr>
          <p:cNvSpPr txBox="1"/>
          <p:nvPr/>
        </p:nvSpPr>
        <p:spPr>
          <a:xfrm>
            <a:off x="10110981" y="6532911"/>
            <a:ext cx="2081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Sansom Brief in 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Bioinf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125556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BLOSUM62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44C80-39BA-9435-5D9D-D1BA2299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84" y="1527598"/>
            <a:ext cx="6890831" cy="3937618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0442047-94E7-6820-6427-8AFB5203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472" y="5704062"/>
            <a:ext cx="8424936" cy="709540"/>
          </a:xfrm>
        </p:spPr>
        <p:txBody>
          <a:bodyPr/>
          <a:lstStyle/>
          <a:p>
            <a:pPr marL="457200" lvl="1" indent="0">
              <a:buNone/>
            </a:pPr>
            <a:r>
              <a:rPr lang="en-CA" sz="1600" dirty="0"/>
              <a:t>			PQG -&gt; PAG:	7+ (-1)+6=		12</a:t>
            </a:r>
          </a:p>
          <a:p>
            <a:pPr marL="457200" lvl="1" indent="0">
              <a:buNone/>
            </a:pPr>
            <a:r>
              <a:rPr lang="en-CA" sz="1600" dirty="0"/>
              <a:t>			PQG -&gt; QAG:	-1+(-1)+6=		4</a:t>
            </a:r>
          </a:p>
        </p:txBody>
      </p:sp>
    </p:spTree>
    <p:extLst>
      <p:ext uri="{BB962C8B-B14F-4D97-AF65-F5344CB8AC3E}">
        <p14:creationId xmlns:p14="http://schemas.microsoft.com/office/powerpoint/2010/main" val="3796830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BLAST algorithm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64391-0D17-AE7D-E4F7-58363A427B36}"/>
              </a:ext>
            </a:extLst>
          </p:cNvPr>
          <p:cNvSpPr txBox="1"/>
          <p:nvPr/>
        </p:nvSpPr>
        <p:spPr>
          <a:xfrm>
            <a:off x="10110981" y="6532911"/>
            <a:ext cx="2081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Sansom Brief in 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Bioinf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2000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2317ACC-1309-B8BC-EFDC-0B897E7DF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40478" r="3144" b="27140"/>
          <a:stretch/>
        </p:blipFill>
        <p:spPr bwMode="auto">
          <a:xfrm>
            <a:off x="2378587" y="2002760"/>
            <a:ext cx="743482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67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BLAST algorithm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64391-0D17-AE7D-E4F7-58363A427B36}"/>
              </a:ext>
            </a:extLst>
          </p:cNvPr>
          <p:cNvSpPr txBox="1"/>
          <p:nvPr/>
        </p:nvSpPr>
        <p:spPr>
          <a:xfrm>
            <a:off x="10110981" y="6532911"/>
            <a:ext cx="2081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Sansom Brief in 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Bioinf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2000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DFEC6A-CCD9-356D-9696-38BA31806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71703" r="2579" b="541"/>
          <a:stretch/>
        </p:blipFill>
        <p:spPr bwMode="auto">
          <a:xfrm>
            <a:off x="2369261" y="2099394"/>
            <a:ext cx="7626765" cy="26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36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Defining significance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sz="2000" dirty="0"/>
              <a:t>Evaluate the significance of each HSP</a:t>
            </a:r>
          </a:p>
          <a:p>
            <a:pPr lvl="1"/>
            <a:r>
              <a:rPr lang="en-CA" sz="2000" dirty="0"/>
              <a:t>Generate a cut-off S from random sequences</a:t>
            </a:r>
          </a:p>
          <a:p>
            <a:pPr lvl="1"/>
            <a:r>
              <a:rPr lang="el-GR" sz="2000" dirty="0"/>
              <a:t>λ </a:t>
            </a:r>
            <a:r>
              <a:rPr lang="en-CA" sz="2000" dirty="0"/>
              <a:t>and K depend on the substitution matrix, sequence composition etc.</a:t>
            </a:r>
          </a:p>
          <a:p>
            <a:pPr lvl="2"/>
            <a:r>
              <a:rPr lang="en-GB" sz="1600" dirty="0"/>
              <a:t>Often K = 0.009, </a:t>
            </a:r>
            <a:r>
              <a:rPr lang="el-GR" sz="1600" dirty="0"/>
              <a:t>λ = 0.229</a:t>
            </a:r>
            <a:endParaRPr lang="en-CA" sz="1600" dirty="0"/>
          </a:p>
          <a:p>
            <a:pPr lvl="1"/>
            <a:r>
              <a:rPr lang="en-CA" sz="2000" dirty="0"/>
              <a:t>m` and n` are the query and sequence lengths</a:t>
            </a:r>
          </a:p>
          <a:p>
            <a:pPr lvl="1"/>
            <a:r>
              <a:rPr lang="en-CA" sz="2000" dirty="0"/>
              <a:t>x=10 is often used as the expected cut-off from random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Calculate the raw bit score</a:t>
            </a:r>
          </a:p>
          <a:p>
            <a:pPr lvl="1"/>
            <a:r>
              <a:rPr lang="en-CA" sz="2000" dirty="0"/>
              <a:t>This is independent of substitution matrix, K, </a:t>
            </a:r>
            <a:r>
              <a:rPr lang="el-GR" sz="2000" dirty="0"/>
              <a:t>λ </a:t>
            </a:r>
            <a:r>
              <a:rPr lang="en-CA" sz="2000" dirty="0"/>
              <a:t>etc.</a:t>
            </a:r>
          </a:p>
          <a:p>
            <a:pPr lvl="1"/>
            <a:r>
              <a:rPr lang="en-CA" sz="2000" dirty="0"/>
              <a:t>i.e. bit-score is a standard unit of score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8CFDA-C57D-38F3-5098-1B60C01D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83" y="3615955"/>
            <a:ext cx="7852233" cy="897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D1D9DF-0DC2-A725-8DCF-9C6F9A11A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5626202"/>
            <a:ext cx="20828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Defining significance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Calculate the e-value</a:t>
            </a:r>
          </a:p>
          <a:p>
            <a:pPr lvl="1"/>
            <a:r>
              <a:rPr lang="en-GB" sz="2000" dirty="0"/>
              <a:t>Significance score that is dependent on database size</a:t>
            </a:r>
          </a:p>
          <a:p>
            <a:pPr lvl="2"/>
            <a:r>
              <a:rPr lang="en-GB" sz="1600" dirty="0"/>
              <a:t>Larger DBs = higher chance of false positive</a:t>
            </a:r>
          </a:p>
          <a:p>
            <a:endParaRPr lang="en-CA" sz="2000" dirty="0"/>
          </a:p>
          <a:p>
            <a:r>
              <a:rPr lang="en-CA" sz="2000" dirty="0"/>
              <a:t>E = (m x d)/2</a:t>
            </a:r>
            <a:r>
              <a:rPr lang="en-CA" sz="2000" baseline="30000" dirty="0"/>
              <a:t>S’</a:t>
            </a:r>
          </a:p>
          <a:p>
            <a:pPr lvl="1"/>
            <a:r>
              <a:rPr lang="en-CA" sz="2000" dirty="0"/>
              <a:t>m is the query length</a:t>
            </a:r>
          </a:p>
          <a:p>
            <a:pPr lvl="1"/>
            <a:r>
              <a:rPr lang="en-CA" sz="2000" dirty="0"/>
              <a:t>d is the database size</a:t>
            </a:r>
          </a:p>
          <a:p>
            <a:pPr lvl="1"/>
            <a:r>
              <a:rPr lang="en-CA" sz="2000" dirty="0"/>
              <a:t>S’ is the bit score </a:t>
            </a:r>
          </a:p>
          <a:p>
            <a:endParaRPr lang="en-CA" sz="2000" dirty="0"/>
          </a:p>
          <a:p>
            <a:r>
              <a:rPr lang="en-CA" sz="2000" dirty="0"/>
              <a:t>The lower the E-value the closer the match</a:t>
            </a:r>
          </a:p>
          <a:p>
            <a:pPr lvl="1"/>
            <a:r>
              <a:rPr lang="en-CA" sz="2000" dirty="0"/>
              <a:t>E=0 is an exact match</a:t>
            </a:r>
          </a:p>
          <a:p>
            <a:pPr lvl="1"/>
            <a:r>
              <a:rPr lang="en-CA" sz="2000" dirty="0"/>
              <a:t>Closely related organisms</a:t>
            </a:r>
          </a:p>
          <a:p>
            <a:pPr lvl="2"/>
            <a:r>
              <a:rPr lang="en-CA" sz="1600" dirty="0"/>
              <a:t>Maybe E</a:t>
            </a:r>
            <a:r>
              <a:rPr lang="en-CA" sz="1600" baseline="30000" dirty="0"/>
              <a:t>-30</a:t>
            </a:r>
          </a:p>
          <a:p>
            <a:pPr lvl="1"/>
            <a:r>
              <a:rPr lang="en-CA" sz="2000" dirty="0"/>
              <a:t>Distantly related organisms</a:t>
            </a:r>
          </a:p>
          <a:p>
            <a:pPr lvl="2"/>
            <a:r>
              <a:rPr lang="en-CA" sz="1600" dirty="0"/>
              <a:t>Maybe E</a:t>
            </a:r>
            <a:r>
              <a:rPr lang="en-CA" sz="1600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368149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BLAST output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8" descr="blastOutput.tiff">
            <a:extLst>
              <a:ext uri="{FF2B5EF4-FFF2-40B4-BE49-F238E27FC236}">
                <a16:creationId xmlns:a16="http://schemas.microsoft.com/office/drawing/2014/main" id="{0F91A8F0-07E2-5A8D-00BB-6F7D45FA2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8" y="2150056"/>
            <a:ext cx="11436903" cy="31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Biological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Primary</a:t>
            </a:r>
          </a:p>
          <a:p>
            <a:pPr lvl="1"/>
            <a:r>
              <a:rPr lang="nl-BE" sz="1800" dirty="0"/>
              <a:t>Contains information on DNA/protein sequences or structures only</a:t>
            </a:r>
          </a:p>
          <a:p>
            <a:pPr lvl="1"/>
            <a:r>
              <a:rPr lang="nl-BE" sz="1800" dirty="0"/>
              <a:t>E.g. Genbank, UniProt, and Protein Databank (PDB)</a:t>
            </a:r>
          </a:p>
          <a:p>
            <a:r>
              <a:rPr lang="nl-BE" dirty="0"/>
              <a:t>Secondary</a:t>
            </a:r>
          </a:p>
          <a:p>
            <a:pPr lvl="1"/>
            <a:r>
              <a:rPr lang="nl-BE" sz="1800" dirty="0"/>
              <a:t>Contains information on derived features, or classification of features</a:t>
            </a:r>
          </a:p>
          <a:p>
            <a:pPr lvl="1"/>
            <a:r>
              <a:rPr lang="nl-BE" sz="1800" dirty="0"/>
              <a:t>Examples of such information are secondary structures and conserved motifs</a:t>
            </a:r>
          </a:p>
          <a:p>
            <a:pPr lvl="1"/>
            <a:r>
              <a:rPr lang="nl-BE" sz="1800" dirty="0"/>
              <a:t>E.g. Prosite, COGs, GO and SCOP/CATH</a:t>
            </a:r>
          </a:p>
          <a:p>
            <a:r>
              <a:rPr lang="nl-BE" dirty="0"/>
              <a:t>Composite</a:t>
            </a:r>
          </a:p>
          <a:p>
            <a:pPr lvl="1"/>
            <a:r>
              <a:rPr lang="nl-BE" sz="1800" dirty="0"/>
              <a:t>Contain multiple databases to reduce on searching time</a:t>
            </a:r>
          </a:p>
          <a:p>
            <a:pPr lvl="1"/>
            <a:r>
              <a:rPr lang="nl-BE" sz="1800" dirty="0"/>
              <a:t>Often also contain analysis tools</a:t>
            </a:r>
          </a:p>
          <a:p>
            <a:pPr lvl="1"/>
            <a:r>
              <a:rPr lang="nl-BE" sz="1800" dirty="0"/>
              <a:t>E.g. NCBI, ExPaSy</a:t>
            </a:r>
          </a:p>
        </p:txBody>
      </p:sp>
    </p:spTree>
    <p:extLst>
      <p:ext uri="{BB962C8B-B14F-4D97-AF65-F5344CB8AC3E}">
        <p14:creationId xmlns:p14="http://schemas.microsoft.com/office/powerpoint/2010/main" val="4232830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What do we need to know to use BLAST?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pPr marL="457200" indent="-457200"/>
            <a:r>
              <a:rPr lang="en-CA" sz="2000" dirty="0"/>
              <a:t>Type of sequence</a:t>
            </a:r>
          </a:p>
          <a:p>
            <a:pPr marL="857250" lvl="1" indent="-457200"/>
            <a:r>
              <a:rPr lang="en-CA" sz="1800" dirty="0"/>
              <a:t>DNA/protein</a:t>
            </a:r>
          </a:p>
          <a:p>
            <a:pPr marL="457200" indent="-457200"/>
            <a:r>
              <a:rPr lang="en-CA" sz="2000" dirty="0"/>
              <a:t>Type of database</a:t>
            </a:r>
          </a:p>
          <a:p>
            <a:pPr marL="857250" lvl="1" indent="-457200"/>
            <a:r>
              <a:rPr lang="en-CA" sz="1800" dirty="0"/>
              <a:t>DNA/protein</a:t>
            </a:r>
          </a:p>
          <a:p>
            <a:pPr marL="457200" indent="-457200"/>
            <a:r>
              <a:rPr lang="en-CA" sz="2000" dirty="0"/>
              <a:t>Example:</a:t>
            </a:r>
          </a:p>
          <a:p>
            <a:pPr marL="857250" lvl="1" indent="-457200"/>
            <a:r>
              <a:rPr lang="en-CA" sz="1800" dirty="0"/>
              <a:t>Searching for functional orthologs between closely related species/strains?</a:t>
            </a:r>
          </a:p>
          <a:p>
            <a:pPr marL="857250" lvl="1" indent="-457200"/>
            <a:r>
              <a:rPr lang="en-CA" sz="1800" dirty="0"/>
              <a:t>Searching for pseudogenes?</a:t>
            </a:r>
            <a:endParaRPr lang="en-CA" sz="2000" dirty="0"/>
          </a:p>
          <a:p>
            <a:pPr marL="457200" indent="-457200"/>
            <a:r>
              <a:rPr lang="en-CA" sz="2000" dirty="0"/>
              <a:t>E-value/similarity cut-off</a:t>
            </a:r>
          </a:p>
          <a:p>
            <a:pPr marL="857250" lvl="1" indent="-457200"/>
            <a:r>
              <a:rPr lang="en-CA" sz="1800" dirty="0"/>
              <a:t>Smaller the better</a:t>
            </a:r>
          </a:p>
          <a:p>
            <a:pPr marL="457200" indent="-457200"/>
            <a:r>
              <a:rPr lang="en-CA" sz="2000" dirty="0"/>
              <a:t>Can do it online for small sets of queries</a:t>
            </a:r>
          </a:p>
          <a:p>
            <a:pPr marL="857250" lvl="1" indent="-457200"/>
            <a:r>
              <a:rPr lang="en-CA" sz="2000" dirty="0"/>
              <a:t>https://</a:t>
            </a:r>
            <a:r>
              <a:rPr lang="en-CA" sz="2000" dirty="0" err="1"/>
              <a:t>blast.ncbi.nlm.nih.gov</a:t>
            </a:r>
            <a:r>
              <a:rPr lang="en-CA" sz="2000" dirty="0"/>
              <a:t>/</a:t>
            </a:r>
            <a:r>
              <a:rPr lang="en-CA" sz="2000" dirty="0" err="1"/>
              <a:t>Blast.cgi</a:t>
            </a:r>
            <a:endParaRPr lang="en-CA" sz="2000" dirty="0"/>
          </a:p>
          <a:p>
            <a:pPr marL="457200" indent="-457200"/>
            <a:r>
              <a:rPr lang="en-CA" sz="2000" dirty="0"/>
              <a:t>Can do through UNIX/DOS/Galaxy on computer for large sets or custom databases</a:t>
            </a:r>
          </a:p>
        </p:txBody>
      </p:sp>
    </p:spTree>
    <p:extLst>
      <p:ext uri="{BB962C8B-B14F-4D97-AF65-F5344CB8AC3E}">
        <p14:creationId xmlns:p14="http://schemas.microsoft.com/office/powerpoint/2010/main" val="3489077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BLAST types and </a:t>
            </a:r>
            <a:r>
              <a:rPr lang="en-GB" dirty="0"/>
              <a:t>cut-offs quiz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pPr marL="457200" indent="-457200"/>
            <a:r>
              <a:rPr lang="en-CA" sz="2800" dirty="0" err="1"/>
              <a:t>BLASTx</a:t>
            </a:r>
            <a:r>
              <a:rPr lang="en-CA" sz="2800" dirty="0"/>
              <a:t> is used for:</a:t>
            </a:r>
          </a:p>
          <a:p>
            <a:pPr marL="914400" lvl="1" indent="-457200"/>
            <a:r>
              <a:rPr lang="en-CA" sz="2000" dirty="0"/>
              <a:t>A protein sequence against a protein database</a:t>
            </a:r>
          </a:p>
          <a:p>
            <a:pPr marL="914400" lvl="1" indent="-457200"/>
            <a:r>
              <a:rPr lang="en-CA" sz="2000" dirty="0"/>
              <a:t>A nucleotide sequence against a nucleotide database</a:t>
            </a:r>
          </a:p>
          <a:p>
            <a:pPr marL="914400" lvl="1" indent="-457200"/>
            <a:r>
              <a:rPr lang="en-CA" sz="2000" dirty="0"/>
              <a:t>A protein sequence against a nucleotide database</a:t>
            </a:r>
          </a:p>
          <a:p>
            <a:pPr marL="914400" lvl="1" indent="-457200"/>
            <a:r>
              <a:rPr lang="en-CA" sz="2000" dirty="0"/>
              <a:t>A nucleotide sequence against a protein database</a:t>
            </a:r>
          </a:p>
          <a:p>
            <a:pPr marL="457200" indent="-457200"/>
            <a:endParaRPr lang="en-CA" sz="2800" dirty="0"/>
          </a:p>
          <a:p>
            <a:pPr marL="457200" indent="-457200"/>
            <a:r>
              <a:rPr lang="en-CA" sz="2800" dirty="0"/>
              <a:t>Which of these is the most stringent e-value cut-off?</a:t>
            </a:r>
          </a:p>
          <a:p>
            <a:pPr marL="914400" lvl="1" indent="-457200"/>
            <a:r>
              <a:rPr lang="en-CA" sz="2000" dirty="0"/>
              <a:t>0.0</a:t>
            </a:r>
          </a:p>
          <a:p>
            <a:pPr marL="914400" lvl="1" indent="-457200"/>
            <a:r>
              <a:rPr lang="en-CA" sz="2000" dirty="0"/>
              <a:t>1e-30</a:t>
            </a:r>
          </a:p>
          <a:p>
            <a:pPr marL="914400" lvl="1" indent="-457200"/>
            <a:r>
              <a:rPr lang="en-CA" sz="2000" dirty="0"/>
              <a:t>1e-3</a:t>
            </a:r>
          </a:p>
          <a:p>
            <a:pPr marL="457200" indent="-457200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52199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Identify online database types and retrieve data</a:t>
            </a:r>
          </a:p>
          <a:p>
            <a:endParaRPr lang="en-CA" dirty="0"/>
          </a:p>
          <a:p>
            <a:r>
              <a:rPr lang="en-CA" dirty="0"/>
              <a:t>Describe types of homologs and gene evolution</a:t>
            </a:r>
          </a:p>
          <a:p>
            <a:endParaRPr lang="en-CA" dirty="0"/>
          </a:p>
          <a:p>
            <a:r>
              <a:rPr lang="en-CA" dirty="0"/>
              <a:t>Recognise the types of BLAST and their uses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30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Nucleotide primary databases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Genbank, EMBL, DDBJ</a:t>
            </a:r>
          </a:p>
          <a:p>
            <a:pPr lvl="1"/>
            <a:r>
              <a:rPr lang="nl-BE" dirty="0"/>
              <a:t>All share data and have highly similar formats</a:t>
            </a:r>
          </a:p>
          <a:p>
            <a:endParaRPr lang="nl-BE" dirty="0"/>
          </a:p>
          <a:p>
            <a:r>
              <a:rPr lang="nl-BE" dirty="0"/>
              <a:t>Genbank is accessed through the NCBI portal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www.ncbi.nlm.nih.gov</a:t>
            </a:r>
            <a:r>
              <a:rPr lang="en-US" sz="2000" dirty="0"/>
              <a:t>/</a:t>
            </a:r>
            <a:r>
              <a:rPr lang="en-US" sz="2000" dirty="0" err="1"/>
              <a:t>genbank</a:t>
            </a:r>
            <a:r>
              <a:rPr lang="en-US" sz="2000" dirty="0"/>
              <a:t>/</a:t>
            </a:r>
            <a:endParaRPr lang="nl-BE" sz="2000" dirty="0"/>
          </a:p>
          <a:p>
            <a:endParaRPr lang="nl-BE" dirty="0"/>
          </a:p>
          <a:p>
            <a:r>
              <a:rPr lang="nl-BE" dirty="0"/>
              <a:t>Here we will look through a GenBank entry and the individual parts for the </a:t>
            </a:r>
            <a:r>
              <a:rPr lang="nl-BE" i="1" dirty="0"/>
              <a:t>rpoB </a:t>
            </a:r>
            <a:r>
              <a:rPr lang="nl-BE" dirty="0"/>
              <a:t>gene in </a:t>
            </a:r>
            <a:r>
              <a:rPr lang="nl-BE" i="1" dirty="0"/>
              <a:t>Mycobacterium tuberculosis</a:t>
            </a:r>
          </a:p>
          <a:p>
            <a:pPr lvl="1"/>
            <a:r>
              <a:rPr lang="nl-BE" dirty="0"/>
              <a:t>http://www.ncbi.nlm.nih.gov/nuccore/KP744370.1</a:t>
            </a:r>
          </a:p>
        </p:txBody>
      </p:sp>
    </p:spTree>
    <p:extLst>
      <p:ext uri="{BB962C8B-B14F-4D97-AF65-F5344CB8AC3E}">
        <p14:creationId xmlns:p14="http://schemas.microsoft.com/office/powerpoint/2010/main" val="366895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Genbank</a:t>
            </a:r>
            <a:r>
              <a:rPr lang="en-GB" dirty="0"/>
              <a:t> entry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75CE1-A728-F7DD-9767-AFD30F233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00" y="1126273"/>
            <a:ext cx="801259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0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Genbank</a:t>
            </a:r>
            <a:r>
              <a:rPr lang="en-GB" dirty="0"/>
              <a:t> entry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FB1A3-78A7-654B-C4F2-2AE3D1D31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77" y="1126273"/>
            <a:ext cx="5519046" cy="54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 err="1"/>
              <a:t>Genbank</a:t>
            </a:r>
            <a:r>
              <a:rPr lang="en-GB" dirty="0"/>
              <a:t> sequence entry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661532"/>
            <a:ext cx="10657490" cy="4701642"/>
          </a:xfrm>
        </p:spPr>
        <p:txBody>
          <a:bodyPr>
            <a:normAutofit/>
          </a:bodyPr>
          <a:lstStyle/>
          <a:p>
            <a:pPr>
              <a:buNone/>
            </a:pPr>
            <a:endParaRPr lang="nl-BE" sz="2800" dirty="0"/>
          </a:p>
          <a:p>
            <a:r>
              <a:rPr lang="nl-BE" sz="2800" dirty="0"/>
              <a:t>Click the ‘fasta’ button at the top to get the fasta format of the sequence</a:t>
            </a:r>
          </a:p>
          <a:p>
            <a:r>
              <a:rPr lang="nl-BE" sz="2800" dirty="0"/>
              <a:t>Fasta format has a header starting with a &gt; and on the next line (or multiple lines) the sequence</a:t>
            </a:r>
          </a:p>
          <a:p>
            <a:r>
              <a:rPr lang="nl-BE" sz="2800" dirty="0"/>
              <a:t>Is used for both DNA and protein sequences</a:t>
            </a:r>
          </a:p>
          <a:p>
            <a:r>
              <a:rPr lang="nl-BE" sz="2800" dirty="0"/>
              <a:t>Can click the ‘send to’ button to save the fasta format to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AC7D6-1628-8725-3A65-DFBBA7571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8" y="1126273"/>
            <a:ext cx="8230183" cy="94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F18C-C20A-70B6-2B15-C10082847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22" y="5388383"/>
            <a:ext cx="797955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3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Protein primary databases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Several databases exist for storing amino acid sequences</a:t>
            </a:r>
          </a:p>
          <a:p>
            <a:endParaRPr lang="nl-BE" dirty="0"/>
          </a:p>
          <a:p>
            <a:r>
              <a:rPr lang="nl-BE" dirty="0"/>
              <a:t>UniProt is one resource</a:t>
            </a:r>
          </a:p>
          <a:p>
            <a:pPr lvl="1"/>
            <a:r>
              <a:rPr lang="nl-BE" sz="2000" dirty="0"/>
              <a:t>www.uniprot.org</a:t>
            </a:r>
            <a:endParaRPr lang="en-CA" dirty="0"/>
          </a:p>
          <a:p>
            <a:pPr lvl="1"/>
            <a:r>
              <a:rPr lang="en-CA" sz="2000" dirty="0"/>
              <a:t>Contains protein sequences for a wide variety of organisms</a:t>
            </a:r>
          </a:p>
          <a:p>
            <a:pPr lvl="1"/>
            <a:r>
              <a:rPr lang="en-CA" sz="2000" dirty="0"/>
              <a:t>Links data to other databases</a:t>
            </a:r>
          </a:p>
          <a:p>
            <a:endParaRPr lang="en-CA" dirty="0"/>
          </a:p>
          <a:p>
            <a:r>
              <a:rPr lang="en-CA" dirty="0"/>
              <a:t>Here we will look through a </a:t>
            </a:r>
            <a:r>
              <a:rPr lang="en-CA" dirty="0" err="1"/>
              <a:t>UniProt</a:t>
            </a:r>
            <a:r>
              <a:rPr lang="en-CA" dirty="0"/>
              <a:t> entry for OTX2 in </a:t>
            </a:r>
            <a:r>
              <a:rPr lang="nl-BE" dirty="0"/>
              <a:t>Mus musculus</a:t>
            </a:r>
          </a:p>
          <a:p>
            <a:pPr lvl="1"/>
            <a:r>
              <a:rPr lang="nl-BE" sz="2000" dirty="0"/>
              <a:t>https://www.uniprot.org/uniprot/P80206</a:t>
            </a:r>
          </a:p>
        </p:txBody>
      </p:sp>
    </p:spTree>
    <p:extLst>
      <p:ext uri="{BB962C8B-B14F-4D97-AF65-F5344CB8AC3E}">
        <p14:creationId xmlns:p14="http://schemas.microsoft.com/office/powerpoint/2010/main" val="4172036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317b901-4ab4-4161-80c3-da5df50c25bf"/>
    <ds:schemaRef ds:uri="http://purl.org/dc/terms/"/>
    <ds:schemaRef ds:uri="8dbe2aa3-3237-4830-85c4-3d48417ef302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15653</TotalTime>
  <Words>2110</Words>
  <Application>Microsoft Macintosh PowerPoint</Application>
  <PresentationFormat>Widescreen</PresentationFormat>
  <Paragraphs>406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Lucida Sans Unicode</vt:lpstr>
      <vt:lpstr>Wingdings</vt:lpstr>
      <vt:lpstr>Office Theme</vt:lpstr>
      <vt:lpstr>Biological databases and BLAST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180</cp:revision>
  <dcterms:created xsi:type="dcterms:W3CDTF">2020-08-07T10:40:47Z</dcterms:created>
  <dcterms:modified xsi:type="dcterms:W3CDTF">2023-07-07T12:03:37Z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